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9"/>
  </p:notesMasterIdLst>
  <p:handoutMasterIdLst>
    <p:handoutMasterId r:id="rId20"/>
  </p:handoutMasterIdLst>
  <p:sldIdLst>
    <p:sldId id="263" r:id="rId3"/>
    <p:sldId id="272"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00" r:id="rId18"/>
  </p:sldIdLst>
  <p:sldSz cx="12192000" cy="6858000"/>
  <p:notesSz cx="6858000" cy="9144000"/>
  <p:embeddedFontLst>
    <p:embeddedFont>
      <p:font typeface="Inter" panose="020B0604020202020204" charset="0"/>
      <p:regular r:id="rId21"/>
      <p:bold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354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0F0ED"/>
    <a:srgbClr val="A9F4F0"/>
    <a:srgbClr val="5AAC00"/>
    <a:srgbClr val="FBBC3C"/>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5" d="100"/>
          <a:sy n="85" d="100"/>
        </p:scale>
        <p:origin x="648" y="62"/>
      </p:cViewPr>
      <p:guideLst>
        <p:guide orient="horz" pos="347"/>
        <p:guide pos="35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panose="02000503000000020004" charset="0"/>
                <a:ea typeface="Inter" panose="02000503000000020004" charset="0"/>
                <a:cs typeface="Inter" panose="02000503000000020004" charset="0"/>
              </a:rPr>
              <a:t>2024/3/3</a:t>
            </a:fld>
            <a:endParaRPr lang="zh-CN" altLang="en-US">
              <a:latin typeface="Inter" panose="02000503000000020004" charset="0"/>
              <a:ea typeface="Inter"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panose="02000503000000020004" charset="0"/>
                <a:ea typeface="Inter" panose="02000503000000020004" charset="0"/>
                <a:cs typeface="Inter" panose="02000503000000020004" charset="0"/>
              </a:rPr>
              <a:t>‹#›</a:t>
            </a:fld>
            <a:endParaRPr lang="zh-CN" altLang="en-US">
              <a:latin typeface="Inter" panose="02000503000000020004" charset="0"/>
              <a:ea typeface="Inter"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charset="0"/>
                <a:ea typeface="Inter" panose="02000503000000020004" charset="0"/>
                <a:cs typeface="Inter" panose="02000503000000020004" charset="0"/>
              </a:defRPr>
            </a:lvl1pPr>
          </a:lstStyle>
          <a:p>
            <a:fld id="{D2A48B96-639E-45A3-A0BA-2464DFDB1FAA}" type="datetimeFigureOut">
              <a:rPr lang="zh-CN" altLang="en-US" smtClean="0"/>
              <a:t>2024/3/3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charset="0"/>
                <a:ea typeface="Inter"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1pPr>
    <a:lvl2pPr marL="4572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2pPr>
    <a:lvl3pPr marL="9144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3pPr>
    <a:lvl4pPr marL="13716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4pPr>
    <a:lvl5pPr marL="18288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2.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slideMaster" Target="../slideMasters/slideMaster2.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2.xml"/><Relationship Id="rId5" Type="http://schemas.openxmlformats.org/officeDocument/2006/relationships/tags" Target="../tags/tag116.xml"/><Relationship Id="rId4" Type="http://schemas.openxmlformats.org/officeDocument/2006/relationships/tags" Target="../tags/tag11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2024/3/3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2024/3/3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2024/3/3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2024/3/3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760FBDFE-C587-4B4C-A407-44438C67B59E}" type="datetimeFigureOut">
              <a:rPr lang="zh-CN" altLang="en-US" smtClean="0"/>
              <a:t>2024/3/3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image" Target="../media/image1.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21.xml"/><Relationship Id="rId5" Type="http://schemas.openxmlformats.org/officeDocument/2006/relationships/tags" Target="../tags/tag130.xml"/><Relationship Id="rId4" Type="http://schemas.openxmlformats.org/officeDocument/2006/relationships/tags" Target="../tags/tag1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1.xml"/><Relationship Id="rId1" Type="http://schemas.openxmlformats.org/officeDocument/2006/relationships/tags" Target="../tags/tag15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5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54.xml"/></Relationships>
</file>

<file path=ppt/slides/_rels/slide13.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14.png"/><Relationship Id="rId2" Type="http://schemas.microsoft.com/office/2007/relationships/media" Target="../media/media5.mp3"/><Relationship Id="rId1" Type="http://schemas.openxmlformats.org/officeDocument/2006/relationships/tags" Target="../tags/tag15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audio" Target="../media/media6.mp3"/><Relationship Id="rId2" Type="http://schemas.microsoft.com/office/2007/relationships/media" Target="../media/media6.mp3"/><Relationship Id="rId1" Type="http://schemas.openxmlformats.org/officeDocument/2006/relationships/tags" Target="../tags/tag156.xml"/><Relationship Id="rId5" Type="http://schemas.openxmlformats.org/officeDocument/2006/relationships/image" Target="../media/image14.png"/><Relationship Id="rId4"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audio" Target="../media/media7.mp3"/><Relationship Id="rId2" Type="http://schemas.microsoft.com/office/2007/relationships/media" Target="../media/media7.mp3"/><Relationship Id="rId1" Type="http://schemas.openxmlformats.org/officeDocument/2006/relationships/tags" Target="../tags/tag157.xml"/><Relationship Id="rId5" Type="http://schemas.openxmlformats.org/officeDocument/2006/relationships/image" Target="../media/image14.png"/><Relationship Id="rId4"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13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6" Type="http://schemas.openxmlformats.org/officeDocument/2006/relationships/image" Target="../media/image10.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slideLayout" Target="../slideLayouts/slideLayout21.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6.xml"/></Relationships>
</file>

<file path=ppt/slides/_rels/slide5.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47.xml"/><Relationship Id="rId5" Type="http://schemas.openxmlformats.org/officeDocument/2006/relationships/image" Target="../media/image11.png"/><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48.xml"/><Relationship Id="rId5" Type="http://schemas.openxmlformats.org/officeDocument/2006/relationships/image" Target="../media/image11.png"/><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49.xml"/><Relationship Id="rId5" Type="http://schemas.openxmlformats.org/officeDocument/2006/relationships/image" Target="../media/image11.png"/><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50.xml"/><Relationship Id="rId5" Type="http://schemas.openxmlformats.org/officeDocument/2006/relationships/image" Target="../media/image11.png"/><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矩形 12"/>
          <p:cNvSpPr/>
          <p:nvPr/>
        </p:nvSpPr>
        <p:spPr>
          <a:xfrm>
            <a:off x="5276215" y="4737100"/>
            <a:ext cx="6915785" cy="2120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1" name="矩形 10"/>
          <p:cNvSpPr/>
          <p:nvPr/>
        </p:nvSpPr>
        <p:spPr>
          <a:xfrm>
            <a:off x="9197975" y="0"/>
            <a:ext cx="2994025" cy="4737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矩形 11"/>
          <p:cNvSpPr/>
          <p:nvPr/>
        </p:nvSpPr>
        <p:spPr>
          <a:xfrm>
            <a:off x="5276215" y="4489450"/>
            <a:ext cx="1703070" cy="135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1" name="文本框 70"/>
          <p:cNvSpPr txBox="1"/>
          <p:nvPr/>
        </p:nvSpPr>
        <p:spPr>
          <a:xfrm>
            <a:off x="177165" y="762000"/>
            <a:ext cx="5562600" cy="3415030"/>
          </a:xfrm>
          <a:prstGeom prst="rect">
            <a:avLst/>
          </a:prstGeom>
          <a:noFill/>
        </p:spPr>
        <p:txBody>
          <a:bodyPr wrap="square" rtlCol="0" anchor="ctr" anchorCtr="0">
            <a:spAutoFit/>
          </a:bodyPr>
          <a:lstStyle/>
          <a:p>
            <a:pPr algn="l" fontAlgn="ctr">
              <a:lnSpc>
                <a:spcPct val="150000"/>
              </a:lnSpc>
            </a:pPr>
            <a:r>
              <a:rPr lang="en-US" sz="4800" b="1">
                <a:solidFill>
                  <a:schemeClr val="accent1">
                    <a:lumMod val="75000"/>
                  </a:schemeClr>
                </a:solidFill>
                <a:latin typeface="Times New Roman" panose="02020603050405020304" charset="0"/>
                <a:ea typeface="Inter" panose="02000503000000020004" charset="0"/>
                <a:cs typeface="Times New Roman" panose="02020603050405020304" charset="0"/>
                <a:sym typeface="+mn-ea"/>
              </a:rPr>
              <a:t>FUNDAMENTALS OF IMAGE PROCESSING</a:t>
            </a:r>
          </a:p>
        </p:txBody>
      </p:sp>
      <p:sp>
        <p:nvSpPr>
          <p:cNvPr id="96" name="文本框 95"/>
          <p:cNvSpPr txBox="1"/>
          <p:nvPr>
            <p:custDataLst>
              <p:tags r:id="rId2"/>
            </p:custDataLst>
          </p:nvPr>
        </p:nvSpPr>
        <p:spPr>
          <a:xfrm>
            <a:off x="1846580" y="5040630"/>
            <a:ext cx="2656205" cy="942975"/>
          </a:xfrm>
          <a:prstGeom prst="rect">
            <a:avLst/>
          </a:prstGeom>
          <a:noFill/>
        </p:spPr>
        <p:txBody>
          <a:bodyPr wrap="square" rtlCol="0" anchor="ctr" anchorCtr="0">
            <a:noAutofit/>
          </a:bodyPr>
          <a:lstStyle/>
          <a:p>
            <a:pPr algn="l" fontAlgn="ctr">
              <a:lnSpc>
                <a:spcPct val="100000"/>
              </a:lnSpc>
            </a:pPr>
            <a:r>
              <a:rPr lang="en-US" altLang="zh-CN" sz="3200" b="1">
                <a:solidFill>
                  <a:schemeClr val="accent1"/>
                </a:solidFill>
                <a:latin typeface="Inter" panose="02000503000000020004" charset="0"/>
                <a:ea typeface="Inter" panose="02000503000000020004" charset="0"/>
                <a:cs typeface="Inter" panose="02000503000000020004" charset="0"/>
              </a:rPr>
              <a:t>-BATCH 05</a:t>
            </a:r>
          </a:p>
        </p:txBody>
      </p:sp>
      <p:grpSp>
        <p:nvGrpSpPr>
          <p:cNvPr id="102" name="组合 101"/>
          <p:cNvGrpSpPr/>
          <p:nvPr/>
        </p:nvGrpSpPr>
        <p:grpSpPr>
          <a:xfrm rot="5400000">
            <a:off x="11443653" y="3297555"/>
            <a:ext cx="389255" cy="87630"/>
            <a:chOff x="6728" y="6622"/>
            <a:chExt cx="658" cy="148"/>
          </a:xfrm>
          <a:solidFill>
            <a:schemeClr val="bg2">
              <a:lumMod val="90000"/>
            </a:schemeClr>
          </a:solidFill>
        </p:grpSpPr>
        <p:sp>
          <p:nvSpPr>
            <p:cNvPr id="99" name="椭圆 98"/>
            <p:cNvSpPr/>
            <p:nvPr>
              <p:custDataLst>
                <p:tags r:id="rId3"/>
              </p:custDataLst>
            </p:nvPr>
          </p:nvSpPr>
          <p:spPr>
            <a:xfrm>
              <a:off x="6728" y="6622"/>
              <a:ext cx="149" cy="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Inter" panose="02000503000000020004" charset="0"/>
                <a:ea typeface="Inter" panose="02000503000000020004" charset="0"/>
                <a:cs typeface="Inter" panose="02000503000000020004" charset="0"/>
              </a:endParaRPr>
            </a:p>
          </p:txBody>
        </p:sp>
        <p:sp>
          <p:nvSpPr>
            <p:cNvPr id="100" name="椭圆 99"/>
            <p:cNvSpPr/>
            <p:nvPr>
              <p:custDataLst>
                <p:tags r:id="rId4"/>
              </p:custDataLst>
            </p:nvPr>
          </p:nvSpPr>
          <p:spPr>
            <a:xfrm>
              <a:off x="6983" y="6622"/>
              <a:ext cx="149" cy="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65000"/>
                  </a:schemeClr>
                </a:solidFill>
                <a:latin typeface="Inter" panose="02000503000000020004" charset="0"/>
                <a:ea typeface="Inter" panose="02000503000000020004" charset="0"/>
                <a:cs typeface="Inter" panose="02000503000000020004" charset="0"/>
              </a:endParaRPr>
            </a:p>
          </p:txBody>
        </p:sp>
        <p:sp>
          <p:nvSpPr>
            <p:cNvPr id="101" name="椭圆 100"/>
            <p:cNvSpPr/>
            <p:nvPr>
              <p:custDataLst>
                <p:tags r:id="rId5"/>
              </p:custDataLst>
            </p:nvPr>
          </p:nvSpPr>
          <p:spPr>
            <a:xfrm>
              <a:off x="7238" y="6622"/>
              <a:ext cx="149" cy="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65000"/>
                  </a:schemeClr>
                </a:solidFill>
                <a:latin typeface="Inter" panose="02000503000000020004" charset="0"/>
                <a:ea typeface="Inter" panose="02000503000000020004" charset="0"/>
                <a:cs typeface="Inter" panose="02000503000000020004" charset="0"/>
              </a:endParaRPr>
            </a:p>
          </p:txBody>
        </p:sp>
      </p:grpSp>
      <p:pic>
        <p:nvPicPr>
          <p:cNvPr id="8" name="Content Placeholder 7"/>
          <p:cNvPicPr>
            <a:picLocks noGrp="1" noChangeAspect="1"/>
          </p:cNvPicPr>
          <p:nvPr>
            <p:ph sz="quarter" idx="13"/>
          </p:nvPr>
        </p:nvPicPr>
        <p:blipFill>
          <a:blip r:embed="rId7"/>
          <a:stretch>
            <a:fillRect/>
          </a:stretch>
        </p:blipFill>
        <p:spPr>
          <a:xfrm>
            <a:off x="6018530" y="876300"/>
            <a:ext cx="6173470" cy="496570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541020" y="657225"/>
            <a:ext cx="10815955" cy="5461635"/>
          </a:xfrm>
          <a:prstGeom prst="rect">
            <a:avLst/>
          </a:prstGeom>
          <a:noFill/>
        </p:spPr>
        <p:txBody>
          <a:bodyPr wrap="square" rtlCol="0">
            <a:noAutofit/>
          </a:bodyPr>
          <a:lstStyle/>
          <a:p>
            <a:pPr algn="l">
              <a:lnSpc>
                <a:spcPct val="150000"/>
              </a:lnSpc>
            </a:pPr>
            <a:r>
              <a:rPr lang="en-IN" sz="2400" b="1" u="sng" dirty="0">
                <a:effectLst/>
                <a:latin typeface="Times New Roman" panose="02020603050405020304" charset="0"/>
                <a:cs typeface="Times New Roman" panose="02020603050405020304" charset="0"/>
                <a:sym typeface="+mn-ea"/>
              </a:rPr>
              <a:t>ORIGINAL IMAGE</a:t>
            </a:r>
            <a:endParaRPr lang="en-IN" sz="2400" b="1" i="0" u="sng" dirty="0">
              <a:effectLst/>
              <a:latin typeface="Times New Roman" panose="02020603050405020304" charset="0"/>
              <a:cs typeface="Times New Roman" panose="02020603050405020304" charset="0"/>
            </a:endParaRPr>
          </a:p>
          <a:p>
            <a:pPr algn="l">
              <a:lnSpc>
                <a:spcPct val="150000"/>
              </a:lnSpc>
            </a:pPr>
            <a:r>
              <a:rPr lang="en-IN" sz="2400" dirty="0">
                <a:effectLst/>
                <a:latin typeface="Times New Roman" panose="02020603050405020304" charset="0"/>
                <a:cs typeface="Times New Roman" panose="02020603050405020304" charset="0"/>
                <a:sym typeface="+mn-ea"/>
              </a:rPr>
              <a:t>IMAGE=[</a:t>
            </a:r>
            <a:r>
              <a:rPr lang="en-US" altLang="en-IN" sz="2400"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[10, 12, 8, 9],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[10, 12, 12, 14],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[12, 13, 10, 9],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[14, 12, 10, 12]</a:t>
            </a:r>
            <a:r>
              <a:rPr lang="en-US" altLang="en-IN" sz="2400"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 ]</a:t>
            </a:r>
          </a:p>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a:p>
            <a:pPr algn="l">
              <a:lnSpc>
                <a:spcPct val="150000"/>
              </a:lnSpc>
            </a:pPr>
            <a:r>
              <a:rPr lang="en-US" sz="2400" dirty="0">
                <a:solidFill>
                  <a:srgbClr val="0D0D0D"/>
                </a:solidFill>
                <a:latin typeface="Times New Roman" panose="02020603050405020304" charset="0"/>
                <a:cs typeface="Times New Roman" panose="02020603050405020304" charset="0"/>
                <a:sym typeface="+mn-ea"/>
              </a:rPr>
              <a:t>If we plot a Histogram for this , initially </a:t>
            </a:r>
          </a:p>
          <a:p>
            <a:pPr algn="l">
              <a:lnSpc>
                <a:spcPct val="150000"/>
              </a:lnSpc>
            </a:pPr>
            <a:r>
              <a:rPr lang="en-US" sz="2400" dirty="0">
                <a:solidFill>
                  <a:srgbClr val="0D0D0D"/>
                </a:solidFill>
                <a:latin typeface="Times New Roman" panose="02020603050405020304" charset="0"/>
                <a:cs typeface="Times New Roman" panose="02020603050405020304" charset="0"/>
                <a:sym typeface="+mn-ea"/>
              </a:rPr>
              <a:t>it looks like :</a:t>
            </a:r>
          </a:p>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833110" y="1962150"/>
            <a:ext cx="5523865" cy="406146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541020" y="657225"/>
            <a:ext cx="10815955" cy="5461635"/>
          </a:xfrm>
          <a:prstGeom prst="rect">
            <a:avLst/>
          </a:prstGeom>
          <a:noFill/>
        </p:spPr>
        <p:txBody>
          <a:bodyPr wrap="square" rtlCol="0">
            <a:noAutofit/>
          </a:bodyPr>
          <a:lstStyle/>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p:txBody>
      </p:sp>
      <p:graphicFrame>
        <p:nvGraphicFramePr>
          <p:cNvPr id="7" name="Content Placeholder 6"/>
          <p:cNvGraphicFramePr>
            <a:graphicFrameLocks noGrp="1"/>
          </p:cNvGraphicFramePr>
          <p:nvPr>
            <p:ph sz="quarter" idx="13"/>
          </p:nvPr>
        </p:nvGraphicFramePr>
        <p:xfrm>
          <a:off x="540385" y="1191260"/>
          <a:ext cx="10899775" cy="5164455"/>
        </p:xfrm>
        <a:graphic>
          <a:graphicData uri="http://schemas.openxmlformats.org/drawingml/2006/table">
            <a:tbl>
              <a:tblPr firstRow="1" bandRow="1">
                <a:tableStyleId>{5C22544A-7EE6-4342-B048-85BDC9FD1C3A}</a:tableStyleId>
              </a:tblPr>
              <a:tblGrid>
                <a:gridCol w="1771015">
                  <a:extLst>
                    <a:ext uri="{9D8B030D-6E8A-4147-A177-3AD203B41FA5}">
                      <a16:colId xmlns:a16="http://schemas.microsoft.com/office/drawing/2014/main" val="20000"/>
                    </a:ext>
                  </a:extLst>
                </a:gridCol>
                <a:gridCol w="861060">
                  <a:extLst>
                    <a:ext uri="{9D8B030D-6E8A-4147-A177-3AD203B41FA5}">
                      <a16:colId xmlns:a16="http://schemas.microsoft.com/office/drawing/2014/main" val="20001"/>
                    </a:ext>
                  </a:extLst>
                </a:gridCol>
                <a:gridCol w="948055">
                  <a:extLst>
                    <a:ext uri="{9D8B030D-6E8A-4147-A177-3AD203B41FA5}">
                      <a16:colId xmlns:a16="http://schemas.microsoft.com/office/drawing/2014/main" val="20002"/>
                    </a:ext>
                  </a:extLst>
                </a:gridCol>
                <a:gridCol w="943610">
                  <a:extLst>
                    <a:ext uri="{9D8B030D-6E8A-4147-A177-3AD203B41FA5}">
                      <a16:colId xmlns:a16="http://schemas.microsoft.com/office/drawing/2014/main" val="20003"/>
                    </a:ext>
                  </a:extLst>
                </a:gridCol>
                <a:gridCol w="977900">
                  <a:extLst>
                    <a:ext uri="{9D8B030D-6E8A-4147-A177-3AD203B41FA5}">
                      <a16:colId xmlns:a16="http://schemas.microsoft.com/office/drawing/2014/main" val="20004"/>
                    </a:ext>
                  </a:extLst>
                </a:gridCol>
                <a:gridCol w="974090">
                  <a:extLst>
                    <a:ext uri="{9D8B030D-6E8A-4147-A177-3AD203B41FA5}">
                      <a16:colId xmlns:a16="http://schemas.microsoft.com/office/drawing/2014/main" val="20005"/>
                    </a:ext>
                  </a:extLst>
                </a:gridCol>
                <a:gridCol w="1037590">
                  <a:extLst>
                    <a:ext uri="{9D8B030D-6E8A-4147-A177-3AD203B41FA5}">
                      <a16:colId xmlns:a16="http://schemas.microsoft.com/office/drawing/2014/main" val="20006"/>
                    </a:ext>
                  </a:extLst>
                </a:gridCol>
                <a:gridCol w="1038225">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gridCol w="1129030">
                  <a:extLst>
                    <a:ext uri="{9D8B030D-6E8A-4147-A177-3AD203B41FA5}">
                      <a16:colId xmlns:a16="http://schemas.microsoft.com/office/drawing/2014/main" val="20009"/>
                    </a:ext>
                  </a:extLst>
                </a:gridCol>
              </a:tblGrid>
              <a:tr h="463550">
                <a:tc>
                  <a:txBody>
                    <a:bodyPr/>
                    <a:lstStyle/>
                    <a:p>
                      <a:pPr algn="l"/>
                      <a:r>
                        <a:rPr lang="en-US" dirty="0">
                          <a:solidFill>
                            <a:schemeClr val="tx1"/>
                          </a:solidFill>
                        </a:rPr>
                        <a:t>Grey levels</a:t>
                      </a:r>
                      <a:endParaRPr lang="en-IN" dirty="0">
                        <a:solidFill>
                          <a:schemeClr val="tx1"/>
                        </a:solidFill>
                      </a:endParaRPr>
                    </a:p>
                  </a:txBody>
                  <a:tcPr/>
                </a:tc>
                <a:tc>
                  <a:txBody>
                    <a:bodyPr/>
                    <a:lstStyle/>
                    <a:p>
                      <a:pPr algn="l"/>
                      <a:r>
                        <a:rPr lang="en-US" dirty="0"/>
                        <a:t>0-7</a:t>
                      </a:r>
                      <a:endParaRPr lang="en-IN" dirty="0"/>
                    </a:p>
                  </a:txBody>
                  <a:tcPr/>
                </a:tc>
                <a:tc>
                  <a:txBody>
                    <a:bodyPr/>
                    <a:lstStyle/>
                    <a:p>
                      <a:pPr algn="l"/>
                      <a:r>
                        <a:rPr lang="en-US" dirty="0"/>
                        <a:t>8</a:t>
                      </a:r>
                      <a:endParaRPr lang="en-IN" dirty="0"/>
                    </a:p>
                  </a:txBody>
                  <a:tcPr/>
                </a:tc>
                <a:tc>
                  <a:txBody>
                    <a:bodyPr/>
                    <a:lstStyle/>
                    <a:p>
                      <a:pPr algn="l"/>
                      <a:r>
                        <a:rPr lang="en-US" dirty="0"/>
                        <a:t>9</a:t>
                      </a:r>
                      <a:endParaRPr lang="en-IN" dirty="0"/>
                    </a:p>
                  </a:txBody>
                  <a:tcPr/>
                </a:tc>
                <a:tc>
                  <a:txBody>
                    <a:bodyPr/>
                    <a:lstStyle/>
                    <a:p>
                      <a:pPr algn="l"/>
                      <a:r>
                        <a:rPr lang="en-US" dirty="0"/>
                        <a:t>10</a:t>
                      </a:r>
                      <a:endParaRPr lang="en-IN" dirty="0"/>
                    </a:p>
                  </a:txBody>
                  <a:tcPr/>
                </a:tc>
                <a:tc>
                  <a:txBody>
                    <a:bodyPr/>
                    <a:lstStyle/>
                    <a:p>
                      <a:pPr algn="l"/>
                      <a:r>
                        <a:rPr lang="en-US" dirty="0"/>
                        <a:t>11</a:t>
                      </a:r>
                      <a:endParaRPr lang="en-IN" dirty="0"/>
                    </a:p>
                  </a:txBody>
                  <a:tcPr/>
                </a:tc>
                <a:tc>
                  <a:txBody>
                    <a:bodyPr/>
                    <a:lstStyle/>
                    <a:p>
                      <a:pPr algn="l"/>
                      <a:r>
                        <a:rPr lang="en-US" dirty="0"/>
                        <a:t>12</a:t>
                      </a:r>
                      <a:endParaRPr lang="en-IN" dirty="0"/>
                    </a:p>
                  </a:txBody>
                  <a:tcPr/>
                </a:tc>
                <a:tc>
                  <a:txBody>
                    <a:bodyPr/>
                    <a:lstStyle/>
                    <a:p>
                      <a:pPr algn="l"/>
                      <a:r>
                        <a:rPr lang="en-US" dirty="0"/>
                        <a:t>13</a:t>
                      </a:r>
                      <a:endParaRPr lang="en-IN" dirty="0"/>
                    </a:p>
                  </a:txBody>
                  <a:tcPr/>
                </a:tc>
                <a:tc>
                  <a:txBody>
                    <a:bodyPr/>
                    <a:lstStyle/>
                    <a:p>
                      <a:pPr algn="l"/>
                      <a:r>
                        <a:rPr lang="en-US" dirty="0"/>
                        <a:t>14</a:t>
                      </a:r>
                      <a:endParaRPr lang="en-IN" dirty="0"/>
                    </a:p>
                  </a:txBody>
                  <a:tcPr/>
                </a:tc>
                <a:tc>
                  <a:txBody>
                    <a:bodyPr/>
                    <a:lstStyle/>
                    <a:p>
                      <a:pPr algn="l"/>
                      <a:r>
                        <a:rPr lang="en-US" dirty="0"/>
                        <a:t>15</a:t>
                      </a:r>
                      <a:endParaRPr lang="en-IN" dirty="0"/>
                    </a:p>
                  </a:txBody>
                  <a:tcPr/>
                </a:tc>
                <a:extLst>
                  <a:ext uri="{0D108BD9-81ED-4DB2-BD59-A6C34878D82A}">
                    <a16:rowId xmlns:a16="http://schemas.microsoft.com/office/drawing/2014/main" val="10000"/>
                  </a:ext>
                </a:extLst>
              </a:tr>
              <a:tr h="601980">
                <a:tc>
                  <a:txBody>
                    <a:bodyPr/>
                    <a:lstStyle/>
                    <a:p>
                      <a:pPr algn="l"/>
                      <a:r>
                        <a:rPr lang="en-US" b="1" dirty="0">
                          <a:solidFill>
                            <a:schemeClr val="tx1"/>
                          </a:solidFill>
                        </a:rPr>
                        <a:t>No of pixels </a:t>
                      </a:r>
                      <a:endParaRPr lang="en-IN" b="1" dirty="0">
                        <a:solidFill>
                          <a:schemeClr val="tx1"/>
                        </a:solidFill>
                      </a:endParaRPr>
                    </a:p>
                  </a:txBody>
                  <a:tcPr/>
                </a:tc>
                <a:tc>
                  <a:txBody>
                    <a:bodyPr/>
                    <a:lstStyle/>
                    <a:p>
                      <a:pPr algn="l"/>
                      <a:r>
                        <a:rPr lang="en-US" dirty="0"/>
                        <a:t>0</a:t>
                      </a:r>
                      <a:endParaRPr lang="en-IN" dirty="0"/>
                    </a:p>
                  </a:txBody>
                  <a:tcPr/>
                </a:tc>
                <a:tc>
                  <a:txBody>
                    <a:bodyPr/>
                    <a:lstStyle/>
                    <a:p>
                      <a:pPr algn="l"/>
                      <a:r>
                        <a:rPr lang="en-US" dirty="0"/>
                        <a:t>1</a:t>
                      </a:r>
                      <a:endParaRPr lang="en-IN" dirty="0"/>
                    </a:p>
                  </a:txBody>
                  <a:tcPr/>
                </a:tc>
                <a:tc>
                  <a:txBody>
                    <a:bodyPr/>
                    <a:lstStyle/>
                    <a:p>
                      <a:pPr algn="l"/>
                      <a:r>
                        <a:rPr lang="en-US" dirty="0"/>
                        <a:t>2</a:t>
                      </a:r>
                      <a:endParaRPr lang="en-IN" dirty="0"/>
                    </a:p>
                  </a:txBody>
                  <a:tcPr/>
                </a:tc>
                <a:tc>
                  <a:txBody>
                    <a:bodyPr/>
                    <a:lstStyle/>
                    <a:p>
                      <a:pPr algn="l"/>
                      <a:r>
                        <a:rPr lang="en-US" dirty="0"/>
                        <a:t>4</a:t>
                      </a:r>
                      <a:endParaRPr lang="en-IN" dirty="0"/>
                    </a:p>
                  </a:txBody>
                  <a:tcPr/>
                </a:tc>
                <a:tc>
                  <a:txBody>
                    <a:bodyPr/>
                    <a:lstStyle/>
                    <a:p>
                      <a:pPr algn="l"/>
                      <a:r>
                        <a:rPr lang="en-US" dirty="0"/>
                        <a:t>0</a:t>
                      </a:r>
                      <a:endParaRPr lang="en-IN" dirty="0"/>
                    </a:p>
                  </a:txBody>
                  <a:tcPr/>
                </a:tc>
                <a:tc>
                  <a:txBody>
                    <a:bodyPr/>
                    <a:lstStyle/>
                    <a:p>
                      <a:pPr algn="l"/>
                      <a:r>
                        <a:rPr lang="en-US" dirty="0"/>
                        <a:t>6</a:t>
                      </a:r>
                      <a:endParaRPr lang="en-IN" dirty="0"/>
                    </a:p>
                  </a:txBody>
                  <a:tcPr/>
                </a:tc>
                <a:tc>
                  <a:txBody>
                    <a:bodyPr/>
                    <a:lstStyle/>
                    <a:p>
                      <a:pPr algn="l"/>
                      <a:r>
                        <a:rPr lang="en-US" dirty="0"/>
                        <a:t>1</a:t>
                      </a:r>
                      <a:endParaRPr lang="en-IN" dirty="0"/>
                    </a:p>
                  </a:txBody>
                  <a:tcPr/>
                </a:tc>
                <a:tc>
                  <a:txBody>
                    <a:bodyPr/>
                    <a:lstStyle/>
                    <a:p>
                      <a:pPr algn="l"/>
                      <a:r>
                        <a:rPr lang="en-US" dirty="0"/>
                        <a:t>2</a:t>
                      </a:r>
                      <a:endParaRPr lang="en-IN" dirty="0"/>
                    </a:p>
                  </a:txBody>
                  <a:tcPr/>
                </a:tc>
                <a:tc>
                  <a:txBody>
                    <a:bodyPr/>
                    <a:lstStyle/>
                    <a:p>
                      <a:pPr algn="l"/>
                      <a:r>
                        <a:rPr lang="en-US" dirty="0"/>
                        <a:t>0</a:t>
                      </a:r>
                      <a:endParaRPr lang="en-IN" dirty="0"/>
                    </a:p>
                  </a:txBody>
                  <a:tcPr/>
                </a:tc>
                <a:extLst>
                  <a:ext uri="{0D108BD9-81ED-4DB2-BD59-A6C34878D82A}">
                    <a16:rowId xmlns:a16="http://schemas.microsoft.com/office/drawing/2014/main" val="10001"/>
                  </a:ext>
                </a:extLst>
              </a:tr>
              <a:tr h="602615">
                <a:tc>
                  <a:txBody>
                    <a:bodyPr/>
                    <a:lstStyle/>
                    <a:p>
                      <a:pPr algn="l"/>
                      <a:r>
                        <a:rPr lang="en-US" b="1" dirty="0"/>
                        <a:t>Running sum</a:t>
                      </a:r>
                      <a:endParaRPr lang="en-IN" b="1" dirty="0"/>
                    </a:p>
                  </a:txBody>
                  <a:tcPr/>
                </a:tc>
                <a:tc>
                  <a:txBody>
                    <a:bodyPr/>
                    <a:lstStyle/>
                    <a:p>
                      <a:pPr algn="l"/>
                      <a:r>
                        <a:rPr lang="en-US" dirty="0"/>
                        <a:t>0</a:t>
                      </a:r>
                      <a:endParaRPr lang="en-IN" dirty="0"/>
                    </a:p>
                  </a:txBody>
                  <a:tcPr/>
                </a:tc>
                <a:tc>
                  <a:txBody>
                    <a:bodyPr/>
                    <a:lstStyle/>
                    <a:p>
                      <a:pPr algn="l"/>
                      <a:r>
                        <a:rPr lang="en-US" dirty="0"/>
                        <a:t>1</a:t>
                      </a:r>
                      <a:endParaRPr lang="en-IN" dirty="0"/>
                    </a:p>
                  </a:txBody>
                  <a:tcPr/>
                </a:tc>
                <a:tc>
                  <a:txBody>
                    <a:bodyPr/>
                    <a:lstStyle/>
                    <a:p>
                      <a:pPr algn="l"/>
                      <a:r>
                        <a:rPr lang="en-US" dirty="0"/>
                        <a:t>3</a:t>
                      </a:r>
                      <a:endParaRPr lang="en-IN" dirty="0"/>
                    </a:p>
                  </a:txBody>
                  <a:tcPr/>
                </a:tc>
                <a:tc>
                  <a:txBody>
                    <a:bodyPr/>
                    <a:lstStyle/>
                    <a:p>
                      <a:pPr algn="l"/>
                      <a:r>
                        <a:rPr lang="en-US" dirty="0"/>
                        <a:t>7</a:t>
                      </a:r>
                      <a:endParaRPr lang="en-IN" dirty="0"/>
                    </a:p>
                  </a:txBody>
                  <a:tcPr/>
                </a:tc>
                <a:tc>
                  <a:txBody>
                    <a:bodyPr/>
                    <a:lstStyle/>
                    <a:p>
                      <a:pPr algn="l"/>
                      <a:r>
                        <a:rPr lang="en-US" dirty="0"/>
                        <a:t>7</a:t>
                      </a:r>
                      <a:endParaRPr lang="en-IN" dirty="0"/>
                    </a:p>
                  </a:txBody>
                  <a:tcPr/>
                </a:tc>
                <a:tc>
                  <a:txBody>
                    <a:bodyPr/>
                    <a:lstStyle/>
                    <a:p>
                      <a:pPr algn="l"/>
                      <a:r>
                        <a:rPr lang="en-US" dirty="0"/>
                        <a:t>13</a:t>
                      </a:r>
                      <a:endParaRPr lang="en-IN" dirty="0"/>
                    </a:p>
                  </a:txBody>
                  <a:tcPr/>
                </a:tc>
                <a:tc>
                  <a:txBody>
                    <a:bodyPr/>
                    <a:lstStyle/>
                    <a:p>
                      <a:pPr algn="l"/>
                      <a:r>
                        <a:rPr lang="en-US" dirty="0"/>
                        <a:t>14</a:t>
                      </a:r>
                      <a:endParaRPr lang="en-IN" dirty="0"/>
                    </a:p>
                  </a:txBody>
                  <a:tcPr/>
                </a:tc>
                <a:tc>
                  <a:txBody>
                    <a:bodyPr/>
                    <a:lstStyle/>
                    <a:p>
                      <a:pPr algn="l"/>
                      <a:r>
                        <a:rPr lang="en-US" dirty="0"/>
                        <a:t>16</a:t>
                      </a:r>
                      <a:endParaRPr lang="en-IN" dirty="0"/>
                    </a:p>
                  </a:txBody>
                  <a:tcPr/>
                </a:tc>
                <a:tc>
                  <a:txBody>
                    <a:bodyPr/>
                    <a:lstStyle/>
                    <a:p>
                      <a:pPr algn="l"/>
                      <a:r>
                        <a:rPr lang="en-US" dirty="0"/>
                        <a:t>16</a:t>
                      </a:r>
                      <a:endParaRPr lang="en-IN" dirty="0"/>
                    </a:p>
                  </a:txBody>
                  <a:tcPr/>
                </a:tc>
                <a:extLst>
                  <a:ext uri="{0D108BD9-81ED-4DB2-BD59-A6C34878D82A}">
                    <a16:rowId xmlns:a16="http://schemas.microsoft.com/office/drawing/2014/main" val="10002"/>
                  </a:ext>
                </a:extLst>
              </a:tr>
              <a:tr h="1118870">
                <a:tc>
                  <a:txBody>
                    <a:bodyPr/>
                    <a:lstStyle/>
                    <a:p>
                      <a:pPr algn="l"/>
                      <a:r>
                        <a:rPr lang="en-US" b="1" dirty="0"/>
                        <a:t>Running sum/Total no of pixels</a:t>
                      </a:r>
                      <a:endParaRPr lang="en-IN" b="1" dirty="0"/>
                    </a:p>
                  </a:txBody>
                  <a:tcPr/>
                </a:tc>
                <a:tc>
                  <a:txBody>
                    <a:bodyPr/>
                    <a:lstStyle/>
                    <a:p>
                      <a:pPr algn="l"/>
                      <a:endParaRPr lang="en-US" dirty="0"/>
                    </a:p>
                    <a:p>
                      <a:pPr algn="l"/>
                      <a:r>
                        <a:rPr lang="en-US" dirty="0"/>
                        <a:t>0/16</a:t>
                      </a:r>
                      <a:endParaRPr lang="en-IN" dirty="0"/>
                    </a:p>
                  </a:txBody>
                  <a:tcPr/>
                </a:tc>
                <a:tc>
                  <a:txBody>
                    <a:bodyPr/>
                    <a:lstStyle/>
                    <a:p>
                      <a:pPr algn="l"/>
                      <a:endParaRPr lang="en-US" dirty="0"/>
                    </a:p>
                    <a:p>
                      <a:pPr algn="l"/>
                      <a:r>
                        <a:rPr lang="en-IN" dirty="0"/>
                        <a:t>1/16</a:t>
                      </a:r>
                    </a:p>
                  </a:txBody>
                  <a:tcPr/>
                </a:tc>
                <a:tc>
                  <a:txBody>
                    <a:bodyPr/>
                    <a:lstStyle/>
                    <a:p>
                      <a:pPr algn="l"/>
                      <a:endParaRPr lang="en-US" dirty="0"/>
                    </a:p>
                    <a:p>
                      <a:pPr algn="l"/>
                      <a:r>
                        <a:rPr lang="en-IN" dirty="0"/>
                        <a:t>3/16</a:t>
                      </a:r>
                    </a:p>
                  </a:txBody>
                  <a:tcPr/>
                </a:tc>
                <a:tc>
                  <a:txBody>
                    <a:bodyPr/>
                    <a:lstStyle/>
                    <a:p>
                      <a:pPr algn="l"/>
                      <a:endParaRPr lang="en-US" dirty="0"/>
                    </a:p>
                    <a:p>
                      <a:pPr algn="l"/>
                      <a:r>
                        <a:rPr lang="en-IN" dirty="0"/>
                        <a:t>7/16</a:t>
                      </a:r>
                    </a:p>
                  </a:txBody>
                  <a:tcPr/>
                </a:tc>
                <a:tc>
                  <a:txBody>
                    <a:bodyPr/>
                    <a:lstStyle/>
                    <a:p>
                      <a:pPr algn="l"/>
                      <a:endParaRPr lang="en-US" dirty="0"/>
                    </a:p>
                    <a:p>
                      <a:pPr algn="l"/>
                      <a:r>
                        <a:rPr lang="en-IN" dirty="0"/>
                        <a:t>7/16</a:t>
                      </a:r>
                    </a:p>
                  </a:txBody>
                  <a:tcPr/>
                </a:tc>
                <a:tc>
                  <a:txBody>
                    <a:bodyPr/>
                    <a:lstStyle/>
                    <a:p>
                      <a:pPr algn="l"/>
                      <a:endParaRPr lang="en-US" dirty="0"/>
                    </a:p>
                    <a:p>
                      <a:pPr algn="l"/>
                      <a:r>
                        <a:rPr lang="en-IN" dirty="0"/>
                        <a:t>13/16</a:t>
                      </a:r>
                    </a:p>
                  </a:txBody>
                  <a:tcPr/>
                </a:tc>
                <a:tc>
                  <a:txBody>
                    <a:bodyPr/>
                    <a:lstStyle/>
                    <a:p>
                      <a:pPr algn="l"/>
                      <a:endParaRPr lang="en-US" dirty="0"/>
                    </a:p>
                    <a:p>
                      <a:pPr algn="l"/>
                      <a:r>
                        <a:rPr lang="en-IN" dirty="0"/>
                        <a:t>14/16</a:t>
                      </a:r>
                    </a:p>
                  </a:txBody>
                  <a:tcPr/>
                </a:tc>
                <a:tc>
                  <a:txBody>
                    <a:bodyPr/>
                    <a:lstStyle/>
                    <a:p>
                      <a:pPr algn="l"/>
                      <a:endParaRPr lang="en-US" dirty="0"/>
                    </a:p>
                    <a:p>
                      <a:pPr algn="l"/>
                      <a:r>
                        <a:rPr lang="en-IN" dirty="0"/>
                        <a:t>16/16</a:t>
                      </a:r>
                    </a:p>
                  </a:txBody>
                  <a:tcPr/>
                </a:tc>
                <a:tc>
                  <a:txBody>
                    <a:bodyPr/>
                    <a:lstStyle/>
                    <a:p>
                      <a:pPr algn="l"/>
                      <a:endParaRPr lang="en-US" dirty="0"/>
                    </a:p>
                    <a:p>
                      <a:pPr marL="0" marR="0" lvl="0" indent="0" algn="l" defTabSz="457200" rtl="0" eaLnBrk="1" fontAlgn="auto" latinLnBrk="0" hangingPunct="1">
                        <a:lnSpc>
                          <a:spcPct val="100000"/>
                        </a:lnSpc>
                        <a:spcBef>
                          <a:spcPts val="0"/>
                        </a:spcBef>
                        <a:spcAft>
                          <a:spcPts val="0"/>
                        </a:spcAft>
                        <a:buClrTx/>
                        <a:buSzTx/>
                        <a:buFontTx/>
                        <a:buNone/>
                        <a:defRPr/>
                      </a:pPr>
                      <a:r>
                        <a:rPr lang="en-IN" dirty="0"/>
                        <a:t>16/16</a:t>
                      </a:r>
                    </a:p>
                    <a:p>
                      <a:pPr algn="l"/>
                      <a:endParaRPr lang="en-IN" dirty="0"/>
                    </a:p>
                  </a:txBody>
                  <a:tcPr/>
                </a:tc>
                <a:extLst>
                  <a:ext uri="{0D108BD9-81ED-4DB2-BD59-A6C34878D82A}">
                    <a16:rowId xmlns:a16="http://schemas.microsoft.com/office/drawing/2014/main" val="10003"/>
                  </a:ext>
                </a:extLst>
              </a:tr>
              <a:tr h="1188720">
                <a:tc>
                  <a:txBody>
                    <a:bodyPr/>
                    <a:lstStyle/>
                    <a:p>
                      <a:pPr algn="l"/>
                      <a:r>
                        <a:rPr lang="en-US" b="1" dirty="0"/>
                        <a:t>Result *</a:t>
                      </a:r>
                    </a:p>
                    <a:p>
                      <a:pPr algn="l"/>
                      <a:r>
                        <a:rPr lang="en-US" b="1" dirty="0"/>
                        <a:t>max gray level</a:t>
                      </a:r>
                      <a:endParaRPr lang="en-IN" b="1" dirty="0"/>
                    </a:p>
                  </a:txBody>
                  <a:tcPr/>
                </a:tc>
                <a:tc>
                  <a:txBody>
                    <a:bodyPr/>
                    <a:lstStyle/>
                    <a:p>
                      <a:pPr algn="l"/>
                      <a:r>
                        <a:rPr lang="en-US" dirty="0"/>
                        <a:t>0*15</a:t>
                      </a:r>
                      <a:endParaRPr lang="en-IN" dirty="0"/>
                    </a:p>
                  </a:txBody>
                  <a:tcPr/>
                </a:tc>
                <a:tc>
                  <a:txBody>
                    <a:bodyPr/>
                    <a:lstStyle/>
                    <a:p>
                      <a:pPr algn="l"/>
                      <a:r>
                        <a:rPr lang="en-US" dirty="0"/>
                        <a:t>1/16</a:t>
                      </a:r>
                    </a:p>
                    <a:p>
                      <a:pPr algn="l"/>
                      <a:r>
                        <a:rPr lang="en-US" dirty="0"/>
                        <a:t> *</a:t>
                      </a:r>
                    </a:p>
                    <a:p>
                      <a:pPr algn="l"/>
                      <a:r>
                        <a:rPr lang="en-US" dirty="0"/>
                        <a:t>15</a:t>
                      </a:r>
                      <a:endParaRPr lang="en-IN" dirty="0"/>
                    </a:p>
                  </a:txBody>
                  <a:tcPr/>
                </a:tc>
                <a:tc>
                  <a:txBody>
                    <a:bodyPr/>
                    <a:lstStyle/>
                    <a:p>
                      <a:pPr algn="l"/>
                      <a:r>
                        <a:rPr lang="en-US" dirty="0"/>
                        <a:t>3/16</a:t>
                      </a:r>
                    </a:p>
                    <a:p>
                      <a:pPr algn="l"/>
                      <a:r>
                        <a:rPr lang="en-US" dirty="0"/>
                        <a:t> *</a:t>
                      </a:r>
                    </a:p>
                    <a:p>
                      <a:pPr algn="l"/>
                      <a:r>
                        <a:rPr lang="en-US" dirty="0"/>
                        <a:t>15</a:t>
                      </a:r>
                      <a:endParaRPr lang="en-IN" dirty="0"/>
                    </a:p>
                    <a:p>
                      <a:pPr algn="l"/>
                      <a:endParaRPr lang="en-IN" dirty="0"/>
                    </a:p>
                  </a:txBody>
                  <a:tcPr/>
                </a:tc>
                <a:tc>
                  <a:txBody>
                    <a:bodyPr/>
                    <a:lstStyle/>
                    <a:p>
                      <a:pPr algn="l"/>
                      <a:r>
                        <a:rPr lang="en-US" dirty="0"/>
                        <a:t>7/16</a:t>
                      </a:r>
                    </a:p>
                    <a:p>
                      <a:pPr algn="l"/>
                      <a:r>
                        <a:rPr lang="en-US" dirty="0"/>
                        <a:t> *</a:t>
                      </a:r>
                    </a:p>
                    <a:p>
                      <a:pPr algn="l"/>
                      <a:r>
                        <a:rPr lang="en-US" dirty="0"/>
                        <a:t>15</a:t>
                      </a:r>
                      <a:endParaRPr lang="en-IN" dirty="0"/>
                    </a:p>
                    <a:p>
                      <a:pPr algn="l"/>
                      <a:endParaRPr lang="en-IN" dirty="0"/>
                    </a:p>
                  </a:txBody>
                  <a:tcPr/>
                </a:tc>
                <a:tc>
                  <a:txBody>
                    <a:bodyPr/>
                    <a:lstStyle/>
                    <a:p>
                      <a:pPr algn="l"/>
                      <a:r>
                        <a:rPr lang="en-US" dirty="0"/>
                        <a:t>7/16</a:t>
                      </a:r>
                    </a:p>
                    <a:p>
                      <a:pPr algn="l"/>
                      <a:r>
                        <a:rPr lang="en-US" dirty="0"/>
                        <a:t> *</a:t>
                      </a:r>
                    </a:p>
                    <a:p>
                      <a:pPr algn="l"/>
                      <a:r>
                        <a:rPr lang="en-US" dirty="0"/>
                        <a:t>15</a:t>
                      </a:r>
                      <a:endParaRPr lang="en-IN" dirty="0"/>
                    </a:p>
                    <a:p>
                      <a:pPr algn="l"/>
                      <a:endParaRPr lang="en-IN" dirty="0"/>
                    </a:p>
                  </a:txBody>
                  <a:tcPr/>
                </a:tc>
                <a:tc>
                  <a:txBody>
                    <a:bodyPr/>
                    <a:lstStyle/>
                    <a:p>
                      <a:pPr algn="l"/>
                      <a:r>
                        <a:rPr lang="en-US" dirty="0"/>
                        <a:t>13/16</a:t>
                      </a:r>
                    </a:p>
                    <a:p>
                      <a:pPr algn="l"/>
                      <a:r>
                        <a:rPr lang="en-US" dirty="0"/>
                        <a:t>   *</a:t>
                      </a:r>
                    </a:p>
                    <a:p>
                      <a:pPr algn="l"/>
                      <a:r>
                        <a:rPr lang="en-US" dirty="0"/>
                        <a:t>15</a:t>
                      </a:r>
                      <a:endParaRPr lang="en-IN" dirty="0"/>
                    </a:p>
                  </a:txBody>
                  <a:tcPr/>
                </a:tc>
                <a:tc>
                  <a:txBody>
                    <a:bodyPr/>
                    <a:lstStyle/>
                    <a:p>
                      <a:pPr algn="l"/>
                      <a:r>
                        <a:rPr lang="en-US" dirty="0"/>
                        <a:t>14/16</a:t>
                      </a:r>
                    </a:p>
                    <a:p>
                      <a:pPr algn="l"/>
                      <a:r>
                        <a:rPr lang="en-US" dirty="0"/>
                        <a:t> *</a:t>
                      </a:r>
                    </a:p>
                    <a:p>
                      <a:pPr algn="l"/>
                      <a:r>
                        <a:rPr lang="en-US" dirty="0"/>
                        <a:t>15</a:t>
                      </a:r>
                      <a:endParaRPr lang="en-IN" dirty="0"/>
                    </a:p>
                    <a:p>
                      <a:pPr algn="l"/>
                      <a:endParaRPr lang="en-IN" dirty="0"/>
                    </a:p>
                  </a:txBody>
                  <a:tcPr/>
                </a:tc>
                <a:tc>
                  <a:txBody>
                    <a:bodyPr/>
                    <a:lstStyle/>
                    <a:p>
                      <a:pPr algn="l"/>
                      <a:endParaRPr lang="en-US" dirty="0"/>
                    </a:p>
                    <a:p>
                      <a:pPr algn="l"/>
                      <a:r>
                        <a:rPr lang="en-US" dirty="0"/>
                        <a:t>15</a:t>
                      </a:r>
                      <a:endParaRPr lang="en-IN" dirty="0"/>
                    </a:p>
                  </a:txBody>
                  <a:tcPr/>
                </a:tc>
                <a:tc>
                  <a:txBody>
                    <a:bodyPr/>
                    <a:lstStyle/>
                    <a:p>
                      <a:pPr algn="l"/>
                      <a:endParaRPr lang="en-US" dirty="0"/>
                    </a:p>
                    <a:p>
                      <a:pPr algn="l"/>
                      <a:r>
                        <a:rPr lang="en-IN" dirty="0"/>
                        <a:t>15</a:t>
                      </a:r>
                    </a:p>
                  </a:txBody>
                  <a:tcPr/>
                </a:tc>
                <a:extLst>
                  <a:ext uri="{0D108BD9-81ED-4DB2-BD59-A6C34878D82A}">
                    <a16:rowId xmlns:a16="http://schemas.microsoft.com/office/drawing/2014/main" val="10004"/>
                  </a:ext>
                </a:extLst>
              </a:tr>
              <a:tr h="1188720">
                <a:tc>
                  <a:txBody>
                    <a:bodyPr/>
                    <a:lstStyle/>
                    <a:p>
                      <a:pPr algn="l">
                        <a:buNone/>
                      </a:pPr>
                      <a:r>
                        <a:rPr lang="en-US" altLang="en-IN" b="1" dirty="0"/>
                        <a:t>Final </a:t>
                      </a:r>
                    </a:p>
                    <a:p>
                      <a:pPr algn="l">
                        <a:buNone/>
                      </a:pPr>
                      <a:r>
                        <a:rPr lang="en-US" altLang="en-IN" b="1" dirty="0"/>
                        <a:t> Result</a:t>
                      </a:r>
                    </a:p>
                  </a:txBody>
                  <a:tcPr/>
                </a:tc>
                <a:tc>
                  <a:txBody>
                    <a:bodyPr/>
                    <a:lstStyle/>
                    <a:p>
                      <a:pPr algn="l">
                        <a:buNone/>
                      </a:pPr>
                      <a:r>
                        <a:rPr lang="en-US" altLang="en-IN" dirty="0"/>
                        <a:t>0</a:t>
                      </a:r>
                    </a:p>
                  </a:txBody>
                  <a:tcPr/>
                </a:tc>
                <a:tc>
                  <a:txBody>
                    <a:bodyPr/>
                    <a:lstStyle/>
                    <a:p>
                      <a:pPr algn="l">
                        <a:buNone/>
                      </a:pPr>
                      <a:r>
                        <a:rPr lang="en-US" altLang="en-IN" dirty="0"/>
                        <a:t>1</a:t>
                      </a:r>
                    </a:p>
                  </a:txBody>
                  <a:tcPr/>
                </a:tc>
                <a:tc>
                  <a:txBody>
                    <a:bodyPr/>
                    <a:lstStyle/>
                    <a:p>
                      <a:pPr algn="l">
                        <a:buNone/>
                      </a:pPr>
                      <a:r>
                        <a:rPr lang="en-US" altLang="en-IN" dirty="0"/>
                        <a:t>3</a:t>
                      </a:r>
                    </a:p>
                  </a:txBody>
                  <a:tcPr/>
                </a:tc>
                <a:tc>
                  <a:txBody>
                    <a:bodyPr/>
                    <a:lstStyle/>
                    <a:p>
                      <a:pPr algn="l">
                        <a:buNone/>
                      </a:pPr>
                      <a:r>
                        <a:rPr lang="en-US" altLang="en-IN" dirty="0"/>
                        <a:t>7</a:t>
                      </a:r>
                    </a:p>
                  </a:txBody>
                  <a:tcPr/>
                </a:tc>
                <a:tc>
                  <a:txBody>
                    <a:bodyPr/>
                    <a:lstStyle/>
                    <a:p>
                      <a:pPr algn="l">
                        <a:buNone/>
                      </a:pPr>
                      <a:r>
                        <a:rPr lang="en-US" altLang="en-IN" dirty="0"/>
                        <a:t>7</a:t>
                      </a:r>
                    </a:p>
                  </a:txBody>
                  <a:tcPr/>
                </a:tc>
                <a:tc>
                  <a:txBody>
                    <a:bodyPr/>
                    <a:lstStyle/>
                    <a:p>
                      <a:pPr algn="l">
                        <a:buNone/>
                      </a:pPr>
                      <a:r>
                        <a:rPr lang="en-US" altLang="en-IN" dirty="0"/>
                        <a:t>13</a:t>
                      </a:r>
                    </a:p>
                  </a:txBody>
                  <a:tcPr/>
                </a:tc>
                <a:tc>
                  <a:txBody>
                    <a:bodyPr/>
                    <a:lstStyle/>
                    <a:p>
                      <a:pPr algn="l">
                        <a:buNone/>
                      </a:pPr>
                      <a:r>
                        <a:rPr lang="en-US" altLang="en-IN" dirty="0"/>
                        <a:t>14</a:t>
                      </a:r>
                    </a:p>
                  </a:txBody>
                  <a:tcPr/>
                </a:tc>
                <a:tc>
                  <a:txBody>
                    <a:bodyPr/>
                    <a:lstStyle/>
                    <a:p>
                      <a:pPr algn="l">
                        <a:buNone/>
                      </a:pPr>
                      <a:r>
                        <a:rPr lang="en-US" altLang="en-IN" dirty="0"/>
                        <a:t>15</a:t>
                      </a:r>
                    </a:p>
                  </a:txBody>
                  <a:tcPr/>
                </a:tc>
                <a:tc>
                  <a:txBody>
                    <a:bodyPr/>
                    <a:lstStyle/>
                    <a:p>
                      <a:pPr algn="l">
                        <a:buNone/>
                      </a:pPr>
                      <a:r>
                        <a:rPr lang="en-US" altLang="en-IN" dirty="0"/>
                        <a:t>15</a:t>
                      </a:r>
                    </a:p>
                  </a:txBody>
                  <a:tcPr/>
                </a:tc>
                <a:extLst>
                  <a:ext uri="{0D108BD9-81ED-4DB2-BD59-A6C34878D82A}">
                    <a16:rowId xmlns:a16="http://schemas.microsoft.com/office/drawing/2014/main" val="10005"/>
                  </a:ext>
                </a:extLst>
              </a:tr>
            </a:tbl>
          </a:graphicData>
        </a:graphic>
      </p:graphicFrame>
      <p:sp>
        <p:nvSpPr>
          <p:cNvPr id="8" name="Text Box 7"/>
          <p:cNvSpPr txBox="1"/>
          <p:nvPr/>
        </p:nvSpPr>
        <p:spPr>
          <a:xfrm>
            <a:off x="614680" y="751840"/>
            <a:ext cx="10430510" cy="829945"/>
          </a:xfrm>
          <a:prstGeom prst="rect">
            <a:avLst/>
          </a:prstGeom>
          <a:noFill/>
        </p:spPr>
        <p:txBody>
          <a:bodyPr wrap="square" rtlCol="0">
            <a:spAutoFit/>
          </a:bodyPr>
          <a:lstStyle/>
          <a:p>
            <a:r>
              <a:rPr lang="en-US" sz="2400">
                <a:latin typeface="Times New Roman" panose="02020603050405020304" charset="0"/>
                <a:cs typeface="Times New Roman" panose="02020603050405020304" charset="0"/>
              </a:rPr>
              <a:t>P</a:t>
            </a:r>
            <a:r>
              <a:rPr lang="en-IN" sz="2400" dirty="0">
                <a:latin typeface="Times New Roman" panose="02020603050405020304" charset="0"/>
                <a:cs typeface="Times New Roman" panose="02020603050405020304" charset="0"/>
                <a:sym typeface="+mn-ea"/>
              </a:rPr>
              <a:t>erforming histogram equalization on above image.</a:t>
            </a:r>
            <a:endParaRPr lang="en-IN" sz="2400" dirty="0">
              <a:latin typeface="Times New Roman" panose="02020603050405020304" charset="0"/>
              <a:cs typeface="Times New Roman" panose="02020603050405020304" charset="0"/>
            </a:endParaRPr>
          </a:p>
          <a:p>
            <a:endParaRPr lang="en-US" sz="24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541020" y="657225"/>
            <a:ext cx="10815955" cy="5461635"/>
          </a:xfrm>
          <a:prstGeom prst="rect">
            <a:avLst/>
          </a:prstGeom>
          <a:noFill/>
        </p:spPr>
        <p:txBody>
          <a:bodyPr wrap="square" rtlCol="0">
            <a:noAutofit/>
          </a:bodyPr>
          <a:lstStyle/>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p:txBody>
      </p:sp>
      <p:sp>
        <p:nvSpPr>
          <p:cNvPr id="8" name="Text Box 7"/>
          <p:cNvSpPr txBox="1"/>
          <p:nvPr/>
        </p:nvSpPr>
        <p:spPr>
          <a:xfrm>
            <a:off x="614680" y="751840"/>
            <a:ext cx="10430510" cy="6369685"/>
          </a:xfrm>
          <a:prstGeom prst="rect">
            <a:avLst/>
          </a:prstGeom>
          <a:noFill/>
        </p:spPr>
        <p:txBody>
          <a:bodyPr wrap="square" rtlCol="0">
            <a:spAutoFit/>
          </a:bodyPr>
          <a:lstStyle/>
          <a:p>
            <a:r>
              <a:rPr lang="en-IN" sz="2400" b="1" u="sng" dirty="0">
                <a:effectLst/>
                <a:latin typeface="Times New Roman" panose="02020603050405020304" charset="0"/>
                <a:cs typeface="Times New Roman" panose="02020603050405020304" charset="0"/>
                <a:sym typeface="+mn-ea"/>
              </a:rPr>
              <a:t>ORIGINAL IMAGE </a:t>
            </a:r>
            <a:r>
              <a:rPr lang="en-IN" sz="2400" b="1" dirty="0">
                <a:effectLst/>
                <a:latin typeface="Times New Roman" panose="02020603050405020304" charset="0"/>
                <a:cs typeface="Times New Roman" panose="02020603050405020304" charset="0"/>
                <a:sym typeface="+mn-ea"/>
              </a:rPr>
              <a:t>         </a:t>
            </a:r>
            <a:r>
              <a:rPr lang="en-US" altLang="en-IN" sz="2400" b="1" dirty="0">
                <a:effectLst/>
                <a:latin typeface="Times New Roman" panose="02020603050405020304" charset="0"/>
                <a:cs typeface="Times New Roman" panose="02020603050405020304" charset="0"/>
                <a:sym typeface="+mn-ea"/>
              </a:rPr>
              <a:t>				</a:t>
            </a:r>
            <a:endParaRPr lang="en-IN" sz="2400" b="1" i="0" dirty="0">
              <a:effectLst/>
              <a:latin typeface="Times New Roman" panose="02020603050405020304" charset="0"/>
              <a:cs typeface="Times New Roman" panose="02020603050405020304" charset="0"/>
            </a:endParaRPr>
          </a:p>
          <a:p>
            <a:pPr algn="l">
              <a:lnSpc>
                <a:spcPct val="150000"/>
              </a:lnSpc>
            </a:pPr>
            <a:r>
              <a:rPr lang="en-IN" sz="2400" dirty="0">
                <a:effectLst/>
                <a:latin typeface="Times New Roman" panose="02020603050405020304" charset="0"/>
                <a:cs typeface="Times New Roman" panose="02020603050405020304" charset="0"/>
                <a:sym typeface="+mn-ea"/>
              </a:rPr>
              <a:t>IMAGE=[</a:t>
            </a:r>
            <a:r>
              <a:rPr lang="en-US" altLang="en-IN" sz="2400"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[10, 12, 8, 9],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[10, 12, 12, 14],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[12, 13, 10, 9],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[14, 12, 10, 12]</a:t>
            </a:r>
            <a:r>
              <a:rPr lang="en-US" altLang="en-IN" sz="2400"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 ]</a:t>
            </a:r>
          </a:p>
          <a:p>
            <a:pPr algn="l">
              <a:lnSpc>
                <a:spcPct val="150000"/>
              </a:lnSpc>
            </a:pPr>
            <a:endParaRPr lang="en-IN" sz="2400" dirty="0">
              <a:effectLst/>
              <a:latin typeface="Times New Roman" panose="02020603050405020304" charset="0"/>
              <a:cs typeface="Times New Roman" panose="02020603050405020304" charset="0"/>
              <a:sym typeface="+mn-ea"/>
            </a:endParaRPr>
          </a:p>
          <a:p>
            <a:pPr algn="l">
              <a:lnSpc>
                <a:spcPct val="150000"/>
              </a:lnSpc>
            </a:pPr>
            <a:r>
              <a:rPr lang="en-US" altLang="en-IN" sz="2400" b="1" u="sng" dirty="0">
                <a:effectLst/>
                <a:latin typeface="Times New Roman" panose="02020603050405020304" charset="0"/>
                <a:cs typeface="Times New Roman" panose="02020603050405020304" charset="0"/>
                <a:sym typeface="+mn-ea"/>
              </a:rPr>
              <a:t>EQUALIZED IMAGE:</a:t>
            </a:r>
            <a:r>
              <a:rPr lang="en-IN" sz="2400" b="1" dirty="0">
                <a:effectLst/>
                <a:latin typeface="Times New Roman" panose="02020603050405020304" charset="0"/>
                <a:cs typeface="Times New Roman" panose="02020603050405020304" charset="0"/>
                <a:sym typeface="+mn-ea"/>
              </a:rPr>
              <a:t>  </a:t>
            </a:r>
            <a:r>
              <a:rPr lang="en-US" altLang="en-IN" sz="2400" b="1"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IMAGE=[</a:t>
            </a:r>
            <a:r>
              <a:rPr lang="en-US" altLang="en-IN" sz="2400"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a:t>
            </a:r>
            <a:r>
              <a:rPr lang="en-US" altLang="en-IN" sz="2400" dirty="0">
                <a:effectLst/>
                <a:latin typeface="Times New Roman" panose="02020603050405020304" charset="0"/>
                <a:cs typeface="Times New Roman" panose="02020603050405020304" charset="0"/>
                <a:sym typeface="+mn-ea"/>
              </a:rPr>
              <a:t>7</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a:t>
            </a:r>
            <a:r>
              <a:rPr lang="en-US" altLang="en-IN" sz="2400" dirty="0">
                <a:effectLst/>
                <a:latin typeface="Times New Roman" panose="02020603050405020304" charset="0"/>
                <a:cs typeface="Times New Roman" panose="02020603050405020304" charset="0"/>
                <a:sym typeface="+mn-ea"/>
              </a:rPr>
              <a:t>1</a:t>
            </a:r>
            <a:r>
              <a:rPr lang="en-IN" sz="2400" dirty="0">
                <a:effectLst/>
                <a:latin typeface="Times New Roman" panose="02020603050405020304" charset="0"/>
                <a:cs typeface="Times New Roman" panose="02020603050405020304" charset="0"/>
                <a:sym typeface="+mn-ea"/>
              </a:rPr>
              <a:t>, </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a:t>
            </a:r>
            <a:r>
              <a:rPr lang="en-US" altLang="en-IN" sz="2400" dirty="0">
                <a:effectLst/>
                <a:latin typeface="Times New Roman" panose="02020603050405020304" charset="0"/>
                <a:cs typeface="Times New Roman" panose="02020603050405020304" charset="0"/>
                <a:sym typeface="+mn-ea"/>
              </a:rPr>
              <a:t>7</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5</a:t>
            </a:r>
            <a:r>
              <a:rPr lang="en-IN" sz="2400" dirty="0">
                <a:effectLst/>
                <a:latin typeface="Times New Roman" panose="02020603050405020304" charset="0"/>
                <a:cs typeface="Times New Roman" panose="02020603050405020304" charset="0"/>
                <a:sym typeface="+mn-ea"/>
              </a:rPr>
              <a:t>],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4</a:t>
            </a:r>
            <a:r>
              <a:rPr lang="en-IN" sz="2400" dirty="0">
                <a:effectLst/>
                <a:latin typeface="Times New Roman" panose="02020603050405020304" charset="0"/>
                <a:cs typeface="Times New Roman" panose="02020603050405020304" charset="0"/>
                <a:sym typeface="+mn-ea"/>
              </a:rPr>
              <a:t>, </a:t>
            </a:r>
            <a:r>
              <a:rPr lang="en-US" altLang="en-IN" sz="2400" dirty="0">
                <a:effectLst/>
                <a:latin typeface="Times New Roman" panose="02020603050405020304" charset="0"/>
                <a:cs typeface="Times New Roman" panose="02020603050405020304" charset="0"/>
                <a:sym typeface="+mn-ea"/>
              </a:rPr>
              <a:t>7</a:t>
            </a:r>
            <a:r>
              <a:rPr lang="en-IN" sz="2400" dirty="0">
                <a:effectLst/>
                <a:latin typeface="Times New Roman" panose="02020603050405020304" charset="0"/>
                <a:cs typeface="Times New Roman" panose="02020603050405020304" charset="0"/>
                <a:sym typeface="+mn-ea"/>
              </a:rPr>
              <a:t>, </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a:t>
            </a:r>
            <a:endParaRPr lang="en-IN" sz="2400" b="0" i="0" dirty="0">
              <a:effectLst/>
              <a:latin typeface="Times New Roman" panose="02020603050405020304" charset="0"/>
              <a:cs typeface="Times New Roman" panose="02020603050405020304" charset="0"/>
            </a:endParaRPr>
          </a:p>
          <a:p>
            <a:pPr algn="l">
              <a:lnSpc>
                <a:spcPct val="150000"/>
              </a:lnSpc>
            </a:pPr>
            <a:r>
              <a:rPr lang="en-IN" sz="2400" dirty="0">
                <a:latin typeface="Times New Roman" panose="02020603050405020304" charset="0"/>
                <a:cs typeface="Times New Roman" panose="02020603050405020304" charset="0"/>
                <a:sym typeface="+mn-ea"/>
              </a:rPr>
              <a:t>	</a:t>
            </a:r>
            <a:r>
              <a:rPr lang="en-US" altLang="en-IN" sz="2400" dirty="0">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[1</a:t>
            </a:r>
            <a:r>
              <a:rPr lang="en-US" altLang="en-IN" sz="2400" dirty="0">
                <a:effectLst/>
                <a:latin typeface="Times New Roman" panose="02020603050405020304" charset="0"/>
                <a:cs typeface="Times New Roman" panose="02020603050405020304" charset="0"/>
                <a:sym typeface="+mn-ea"/>
              </a:rPr>
              <a:t>5</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 </a:t>
            </a:r>
            <a:r>
              <a:rPr lang="en-US" altLang="en-IN" sz="2400" dirty="0">
                <a:effectLst/>
                <a:latin typeface="Times New Roman" panose="02020603050405020304" charset="0"/>
                <a:cs typeface="Times New Roman" panose="02020603050405020304" charset="0"/>
                <a:sym typeface="+mn-ea"/>
              </a:rPr>
              <a:t>7</a:t>
            </a:r>
            <a:r>
              <a:rPr lang="en-IN" sz="2400" dirty="0">
                <a:effectLst/>
                <a:latin typeface="Times New Roman" panose="02020603050405020304" charset="0"/>
                <a:cs typeface="Times New Roman" panose="02020603050405020304" charset="0"/>
                <a:sym typeface="+mn-ea"/>
              </a:rPr>
              <a:t>, 1</a:t>
            </a:r>
            <a:r>
              <a:rPr lang="en-US" altLang="en-IN" sz="2400" dirty="0">
                <a:effectLst/>
                <a:latin typeface="Times New Roman" panose="02020603050405020304" charset="0"/>
                <a:cs typeface="Times New Roman" panose="02020603050405020304" charset="0"/>
                <a:sym typeface="+mn-ea"/>
              </a:rPr>
              <a:t>3</a:t>
            </a:r>
            <a:r>
              <a:rPr lang="en-IN" sz="2400" dirty="0">
                <a:effectLst/>
                <a:latin typeface="Times New Roman" panose="02020603050405020304" charset="0"/>
                <a:cs typeface="Times New Roman" panose="02020603050405020304" charset="0"/>
                <a:sym typeface="+mn-ea"/>
              </a:rPr>
              <a:t>]</a:t>
            </a:r>
            <a:r>
              <a:rPr lang="en-US" altLang="en-IN" sz="2400" dirty="0">
                <a:effectLst/>
                <a:latin typeface="Times New Roman" panose="02020603050405020304" charset="0"/>
                <a:cs typeface="Times New Roman" panose="02020603050405020304" charset="0"/>
                <a:sym typeface="+mn-ea"/>
              </a:rPr>
              <a:t> </a:t>
            </a:r>
            <a:r>
              <a:rPr lang="en-IN" sz="2400" dirty="0">
                <a:effectLst/>
                <a:latin typeface="Times New Roman" panose="02020603050405020304" charset="0"/>
                <a:cs typeface="Times New Roman" panose="02020603050405020304" charset="0"/>
                <a:sym typeface="+mn-ea"/>
              </a:rPr>
              <a:t>]</a:t>
            </a:r>
          </a:p>
          <a:p>
            <a:pPr algn="l">
              <a:lnSpc>
                <a:spcPct val="150000"/>
              </a:lnSpc>
            </a:pPr>
            <a:endParaRPr lang="en-IN" sz="2400" dirty="0">
              <a:effectLst/>
              <a:latin typeface="Times New Roman" panose="02020603050405020304" charset="0"/>
              <a:cs typeface="Times New Roman" panose="02020603050405020304" charset="0"/>
              <a:sym typeface="+mn-ea"/>
            </a:endParaRPr>
          </a:p>
          <a:p>
            <a:endParaRPr lang="en-US" sz="24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541020" y="657225"/>
            <a:ext cx="10815955" cy="5461635"/>
          </a:xfrm>
          <a:prstGeom prst="rect">
            <a:avLst/>
          </a:prstGeom>
          <a:noFill/>
        </p:spPr>
        <p:txBody>
          <a:bodyPr wrap="square" rtlCol="0">
            <a:noAutofit/>
          </a:bodyPr>
          <a:lstStyle/>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p:txBody>
      </p:sp>
      <p:sp>
        <p:nvSpPr>
          <p:cNvPr id="8" name="Text Box 7"/>
          <p:cNvSpPr txBox="1"/>
          <p:nvPr/>
        </p:nvSpPr>
        <p:spPr>
          <a:xfrm>
            <a:off x="614680" y="751840"/>
            <a:ext cx="10430510" cy="1276350"/>
          </a:xfrm>
          <a:prstGeom prst="rect">
            <a:avLst/>
          </a:prstGeom>
          <a:noFill/>
        </p:spPr>
        <p:txBody>
          <a:bodyPr wrap="square" rtlCol="0">
            <a:noAutofit/>
          </a:bodyPr>
          <a:lstStyle/>
          <a:p>
            <a:pPr>
              <a:lnSpc>
                <a:spcPct val="150000"/>
              </a:lnSpc>
            </a:pPr>
            <a:r>
              <a:rPr lang="en-US" sz="2400" dirty="0">
                <a:solidFill>
                  <a:srgbClr val="0D0D0D"/>
                </a:solidFill>
                <a:effectLst/>
                <a:latin typeface="Times New Roman" panose="02020603050405020304" charset="0"/>
                <a:cs typeface="Times New Roman" panose="02020603050405020304" charset="0"/>
                <a:sym typeface="+mn-ea"/>
              </a:rPr>
              <a:t>B) Sketching the histogram of the original image and the histogram equalized image would require plotting the frequency of pixel intensities.</a:t>
            </a:r>
          </a:p>
          <a:p>
            <a:pPr>
              <a:lnSpc>
                <a:spcPct val="150000"/>
              </a:lnSpc>
            </a:pPr>
            <a:endParaRPr lang="en-US" sz="2400">
              <a:latin typeface="Times New Roman" panose="02020603050405020304" charset="0"/>
              <a:cs typeface="Times New Roman" panose="02020603050405020304" charset="0"/>
            </a:endParaRPr>
          </a:p>
        </p:txBody>
      </p:sp>
      <p:pic>
        <p:nvPicPr>
          <p:cNvPr id="4" name="Content Placeholder 3"/>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614680" y="2183130"/>
            <a:ext cx="5177155" cy="3806190"/>
          </a:xfrm>
          <a:prstGeom prst="rect">
            <a:avLst/>
          </a:prstGeom>
        </p:spPr>
      </p:pic>
      <p:pic>
        <p:nvPicPr>
          <p:cNvPr id="6" name="Content Placeholder 5" descr="Bard_Chart_Image"/>
          <p:cNvPicPr>
            <a:picLocks noGrp="1" noChangeAspect="1"/>
          </p:cNvPicPr>
          <p:nvPr>
            <p:ph sz="half" idx="2"/>
          </p:nvPr>
        </p:nvPicPr>
        <p:blipFill>
          <a:blip r:embed="rId6"/>
          <a:stretch>
            <a:fillRect/>
          </a:stretch>
        </p:blipFill>
        <p:spPr>
          <a:xfrm>
            <a:off x="6083300" y="2183130"/>
            <a:ext cx="5176520" cy="3882390"/>
          </a:xfrm>
          <a:prstGeom prst="rect">
            <a:avLst/>
          </a:prstGeom>
        </p:spPr>
      </p:pic>
      <p:pic>
        <p:nvPicPr>
          <p:cNvPr id="9" name="fip0">
            <a:hlinkClick r:id="" action="ppaction://media"/>
          </p:cNvPr>
          <p:cNvPicPr/>
          <p:nvPr>
            <a:audioFile r:link="rId3"/>
            <p:extLst>
              <p:ext uri="{DAA4B4D4-6D71-4841-9C94-3DE7FCFB9230}">
                <p14:media xmlns:p14="http://schemas.microsoft.com/office/powerpoint/2010/main" r:embed="rId2"/>
              </p:ext>
            </p:extLst>
          </p:nvPr>
        </p:nvPicPr>
        <p:blipFill>
          <a:blip r:embed="rId7"/>
          <a:stretch>
            <a:fillRect/>
          </a:stretch>
        </p:blipFill>
        <p:spPr>
          <a:xfrm>
            <a:off x="10554335" y="5139055"/>
            <a:ext cx="937895" cy="97980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50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541020" y="657225"/>
            <a:ext cx="10815955" cy="5461635"/>
          </a:xfrm>
          <a:prstGeom prst="rect">
            <a:avLst/>
          </a:prstGeom>
          <a:noFill/>
        </p:spPr>
        <p:txBody>
          <a:bodyPr wrap="square" rtlCol="0">
            <a:noAutofit/>
          </a:bodyPr>
          <a:lstStyle/>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p:txBody>
      </p:sp>
      <p:sp>
        <p:nvSpPr>
          <p:cNvPr id="8" name="Text Box 7"/>
          <p:cNvSpPr txBox="1"/>
          <p:nvPr/>
        </p:nvSpPr>
        <p:spPr>
          <a:xfrm>
            <a:off x="614680" y="657225"/>
            <a:ext cx="10430510" cy="5483225"/>
          </a:xfrm>
          <a:prstGeom prst="rect">
            <a:avLst/>
          </a:prstGeom>
          <a:noFill/>
        </p:spPr>
        <p:txBody>
          <a:bodyPr wrap="square" rtlCol="0">
            <a:noAutofit/>
          </a:bodyPr>
          <a:lstStyle/>
          <a:p>
            <a:pPr algn="l">
              <a:lnSpc>
                <a:spcPct val="150000"/>
              </a:lnSpc>
            </a:pPr>
            <a:r>
              <a:rPr lang="en-US" sz="2400" dirty="0">
                <a:solidFill>
                  <a:srgbClr val="0D0D0D"/>
                </a:solidFill>
                <a:effectLst/>
                <a:latin typeface="Times New Roman" panose="02020603050405020304" charset="0"/>
                <a:cs typeface="Times New Roman" panose="02020603050405020304" charset="0"/>
                <a:sym typeface="+mn-ea"/>
              </a:rPr>
              <a:t>C) Histogram equalization might not be the most appropriate technique for contrast enhancement in scenarios where:</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r>
              <a:rPr lang="en-US" sz="2400" b="1" dirty="0">
                <a:solidFill>
                  <a:srgbClr val="0D0D0D"/>
                </a:solidFill>
                <a:effectLst/>
                <a:latin typeface="Times New Roman" panose="02020603050405020304" charset="0"/>
                <a:cs typeface="Times New Roman" panose="02020603050405020304" charset="0"/>
                <a:sym typeface="+mn-ea"/>
              </a:rPr>
              <a:t>Non-uniform Distribution</a:t>
            </a:r>
            <a:r>
              <a:rPr lang="en-US" sz="2400" dirty="0">
                <a:solidFill>
                  <a:srgbClr val="0D0D0D"/>
                </a:solidFill>
                <a:effectLst/>
                <a:latin typeface="Times New Roman" panose="02020603050405020304" charset="0"/>
                <a:cs typeface="Times New Roman" panose="02020603050405020304" charset="0"/>
                <a:sym typeface="+mn-ea"/>
              </a:rPr>
              <a:t>: If the original image already has a relatively uniform distribution of pixel intensities, histogram equalization might distort the contrast and make the image appear unnatural.</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r>
              <a:rPr lang="en-US" sz="2400" b="1" dirty="0">
                <a:solidFill>
                  <a:srgbClr val="0D0D0D"/>
                </a:solidFill>
                <a:effectLst/>
                <a:latin typeface="Times New Roman" panose="02020603050405020304" charset="0"/>
                <a:cs typeface="Times New Roman" panose="02020603050405020304" charset="0"/>
                <a:sym typeface="+mn-ea"/>
              </a:rPr>
              <a:t>Extreme Pixel Values</a:t>
            </a:r>
            <a:r>
              <a:rPr lang="en-US" sz="2400" dirty="0">
                <a:solidFill>
                  <a:srgbClr val="0D0D0D"/>
                </a:solidFill>
                <a:effectLst/>
                <a:latin typeface="Times New Roman" panose="02020603050405020304" charset="0"/>
                <a:cs typeface="Times New Roman" panose="02020603050405020304" charset="0"/>
                <a:sym typeface="+mn-ea"/>
              </a:rPr>
              <a:t>: Histogram equalization can amplify noise in images with extreme pixel values. In such cases, other techniques like adaptive histogram equalization might be more suitable.</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r>
              <a:rPr lang="en-US" sz="2400" b="1" dirty="0">
                <a:solidFill>
                  <a:srgbClr val="0D0D0D"/>
                </a:solidFill>
                <a:effectLst/>
                <a:latin typeface="Times New Roman" panose="02020603050405020304" charset="0"/>
                <a:cs typeface="Times New Roman" panose="02020603050405020304" charset="0"/>
                <a:sym typeface="+mn-ea"/>
              </a:rPr>
              <a:t>Local Contrast Enhancement</a:t>
            </a:r>
            <a:r>
              <a:rPr lang="en-US" sz="2400" dirty="0">
                <a:solidFill>
                  <a:srgbClr val="0D0D0D"/>
                </a:solidFill>
                <a:effectLst/>
                <a:latin typeface="Times New Roman" panose="02020603050405020304" charset="0"/>
                <a:cs typeface="Times New Roman" panose="02020603050405020304" charset="0"/>
                <a:sym typeface="+mn-ea"/>
              </a:rPr>
              <a:t>: Histogram equalization treats the entire image globally. In scenarios where local contrast enhancement is necessary, other </a:t>
            </a:r>
            <a:endParaRPr lang="en-US" sz="2400">
              <a:latin typeface="Times New Roman" panose="02020603050405020304" charset="0"/>
              <a:cs typeface="Times New Roman" panose="02020603050405020304" charset="0"/>
            </a:endParaRPr>
          </a:p>
        </p:txBody>
      </p:sp>
      <p:pic>
        <p:nvPicPr>
          <p:cNvPr id="4" name="fip1">
            <a:hlinkClick r:id="" action="ppaction://media"/>
          </p:cNvPr>
          <p:cNvPicPr/>
          <p:nvPr>
            <a:audioFile r:link="rId3"/>
            <p:extLst>
              <p:ext uri="{DAA4B4D4-6D71-4841-9C94-3DE7FCFB9230}">
                <p14:media xmlns:p14="http://schemas.microsoft.com/office/powerpoint/2010/main" r:embed="rId2"/>
              </p:ext>
            </p:extLst>
          </p:nvPr>
        </p:nvPicPr>
        <p:blipFill>
          <a:blip r:embed="rId5"/>
          <a:stretch>
            <a:fillRect/>
          </a:stretch>
        </p:blipFill>
        <p:spPr>
          <a:xfrm>
            <a:off x="10701655" y="5453380"/>
            <a:ext cx="875665" cy="7696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9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541020" y="657225"/>
            <a:ext cx="10815955" cy="5461635"/>
          </a:xfrm>
          <a:prstGeom prst="rect">
            <a:avLst/>
          </a:prstGeom>
          <a:noFill/>
        </p:spPr>
        <p:txBody>
          <a:bodyPr wrap="square" rtlCol="0">
            <a:noAutofit/>
          </a:bodyPr>
          <a:lstStyle/>
          <a:p>
            <a:pPr algn="l">
              <a:lnSpc>
                <a:spcPct val="150000"/>
              </a:lnSpc>
            </a:pPr>
            <a:endParaRPr lang="en-US" sz="2400" dirty="0">
              <a:solidFill>
                <a:srgbClr val="0D0D0D"/>
              </a:solidFill>
              <a:latin typeface="Times New Roman" panose="02020603050405020304" charset="0"/>
              <a:cs typeface="Times New Roman" panose="02020603050405020304" charset="0"/>
              <a:sym typeface="+mn-ea"/>
            </a:endParaRPr>
          </a:p>
        </p:txBody>
      </p:sp>
      <p:sp>
        <p:nvSpPr>
          <p:cNvPr id="8" name="Text Box 7"/>
          <p:cNvSpPr txBox="1"/>
          <p:nvPr/>
        </p:nvSpPr>
        <p:spPr>
          <a:xfrm>
            <a:off x="614680" y="751840"/>
            <a:ext cx="10430510" cy="5483225"/>
          </a:xfrm>
          <a:prstGeom prst="rect">
            <a:avLst/>
          </a:prstGeom>
          <a:noFill/>
        </p:spPr>
        <p:txBody>
          <a:bodyPr wrap="square" rtlCol="0">
            <a:noAutofit/>
          </a:bodyPr>
          <a:lstStyle/>
          <a:p>
            <a:pPr indent="0" algn="l">
              <a:lnSpc>
                <a:spcPct val="150000"/>
              </a:lnSpc>
              <a:buFont typeface="+mj-lt"/>
              <a:buNone/>
            </a:pPr>
            <a:r>
              <a:rPr lang="en-US" sz="2400" dirty="0">
                <a:solidFill>
                  <a:srgbClr val="0D0D0D"/>
                </a:solidFill>
                <a:effectLst/>
                <a:latin typeface="Times New Roman" panose="02020603050405020304" charset="0"/>
                <a:cs typeface="Times New Roman" panose="02020603050405020304" charset="0"/>
                <a:sym typeface="+mn-ea"/>
              </a:rPr>
              <a:t>techniques like adaptive histogram equalization or contrast limited adaptive histogram equalization (CLAHE) might be more effective.</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endParaRPr lang="en-US" sz="2400" b="0" i="0" dirty="0">
              <a:solidFill>
                <a:srgbClr val="0D0D0D"/>
              </a:solidFill>
              <a:effectLst/>
              <a:latin typeface="Times New Roman" panose="02020603050405020304" charset="0"/>
              <a:cs typeface="Times New Roman" panose="02020603050405020304" charset="0"/>
            </a:endParaRPr>
          </a:p>
          <a:p>
            <a:pPr indent="0" algn="l">
              <a:lnSpc>
                <a:spcPct val="150000"/>
              </a:lnSpc>
              <a:buFont typeface="+mj-lt"/>
              <a:buNone/>
            </a:pPr>
            <a:r>
              <a:rPr lang="en-US" sz="2400" b="1" dirty="0">
                <a:solidFill>
                  <a:srgbClr val="0D0D0D"/>
                </a:solidFill>
                <a:effectLst/>
                <a:latin typeface="Times New Roman" panose="02020603050405020304" charset="0"/>
                <a:cs typeface="Times New Roman" panose="02020603050405020304" charset="0"/>
                <a:sym typeface="+mn-ea"/>
              </a:rPr>
              <a:t>4.Computational Cost</a:t>
            </a:r>
            <a:r>
              <a:rPr lang="en-US" sz="2400" dirty="0">
                <a:solidFill>
                  <a:srgbClr val="0D0D0D"/>
                </a:solidFill>
                <a:effectLst/>
                <a:latin typeface="Times New Roman" panose="02020603050405020304" charset="0"/>
                <a:cs typeface="Times New Roman" panose="02020603050405020304" charset="0"/>
                <a:sym typeface="+mn-ea"/>
              </a:rPr>
              <a:t>: Histogram equalization can be computationally expensive, especially for large images or real-time applications. In such cases, faster techniques like contrast stretching or gamma correction might be preferred.</a:t>
            </a:r>
            <a:endParaRPr lang="en-US" sz="2400">
              <a:latin typeface="Times New Roman" panose="02020603050405020304" charset="0"/>
              <a:cs typeface="Times New Roman" panose="02020603050405020304" charset="0"/>
            </a:endParaRPr>
          </a:p>
        </p:txBody>
      </p:sp>
      <p:pic>
        <p:nvPicPr>
          <p:cNvPr id="4" name="fip2">
            <a:hlinkClick r:id="" action="ppaction://media"/>
          </p:cNvPr>
          <p:cNvPicPr/>
          <p:nvPr>
            <a:audioFile r:link="rId3"/>
            <p:extLst>
              <p:ext uri="{DAA4B4D4-6D71-4841-9C94-3DE7FCFB9230}">
                <p14:media xmlns:p14="http://schemas.microsoft.com/office/powerpoint/2010/main" r:embed="rId2"/>
              </p:ext>
            </p:extLst>
          </p:nvPr>
        </p:nvPicPr>
        <p:blipFill>
          <a:blip r:embed="rId5"/>
          <a:stretch>
            <a:fillRect/>
          </a:stretch>
        </p:blipFill>
        <p:spPr>
          <a:xfrm>
            <a:off x="10723245" y="5359400"/>
            <a:ext cx="854075" cy="87566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635"/>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cs typeface="Inter" panose="02000503000000020004" charset="0"/>
            </a:endParaRPr>
          </a:p>
        </p:txBody>
      </p:sp>
      <p:sp>
        <p:nvSpPr>
          <p:cNvPr id="39" name="矩形 38"/>
          <p:cNvSpPr/>
          <p:nvPr/>
        </p:nvSpPr>
        <p:spPr>
          <a:xfrm>
            <a:off x="-36195" y="2567940"/>
            <a:ext cx="12228830" cy="2181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nvGrpSpPr>
          <p:cNvPr id="14" name="组合 13"/>
          <p:cNvGrpSpPr/>
          <p:nvPr/>
        </p:nvGrpSpPr>
        <p:grpSpPr>
          <a:xfrm>
            <a:off x="2138045" y="3091815"/>
            <a:ext cx="6458585" cy="1514475"/>
            <a:chOff x="1024" y="5360"/>
            <a:chExt cx="10171" cy="2385"/>
          </a:xfrm>
        </p:grpSpPr>
        <p:sp>
          <p:nvSpPr>
            <p:cNvPr id="15" name="文本框 14"/>
            <p:cNvSpPr txBox="1"/>
            <p:nvPr/>
          </p:nvSpPr>
          <p:spPr>
            <a:xfrm>
              <a:off x="1024" y="5360"/>
              <a:ext cx="10171" cy="1452"/>
            </a:xfrm>
            <a:prstGeom prst="rect">
              <a:avLst/>
            </a:prstGeom>
            <a:noFill/>
          </p:spPr>
          <p:txBody>
            <a:bodyPr wrap="square" rtlCol="0" anchor="ctr" anchorCtr="0">
              <a:spAutoFit/>
            </a:bodyPr>
            <a:lstStyle/>
            <a:p>
              <a:pPr fontAlgn="ctr">
                <a:lnSpc>
                  <a:spcPct val="100000"/>
                </a:lnSpc>
              </a:pPr>
              <a:r>
                <a:rPr lang="en-US" altLang="zh-CN" sz="5400" b="1">
                  <a:ln>
                    <a:noFill/>
                  </a:ln>
                  <a:solidFill>
                    <a:schemeClr val="bg1"/>
                  </a:solidFill>
                  <a:latin typeface="Times New Roman" panose="02020603050405020304" charset="0"/>
                  <a:ea typeface="Inter" panose="02000503000000020004" charset="0"/>
                  <a:cs typeface="Times New Roman" panose="02020603050405020304" charset="0"/>
                  <a:sym typeface="+mn-ea"/>
                </a:rPr>
                <a:t>         THANK YOU</a:t>
              </a:r>
            </a:p>
          </p:txBody>
        </p:sp>
        <p:cxnSp>
          <p:nvCxnSpPr>
            <p:cNvPr id="18" name="直接连接符 17"/>
            <p:cNvCxnSpPr/>
            <p:nvPr/>
          </p:nvCxnSpPr>
          <p:spPr>
            <a:xfrm>
              <a:off x="1194" y="7745"/>
              <a:ext cx="454" cy="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27" name="矩形 26"/>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28" name="矩形 27"/>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19" name="文本框 18"/>
          <p:cNvSpPr txBox="1"/>
          <p:nvPr/>
        </p:nvSpPr>
        <p:spPr>
          <a:xfrm>
            <a:off x="3665220" y="758190"/>
            <a:ext cx="4862195" cy="553085"/>
          </a:xfrm>
          <a:prstGeom prst="rect">
            <a:avLst/>
          </a:prstGeom>
          <a:noFill/>
        </p:spPr>
        <p:txBody>
          <a:bodyPr wrap="square" rtlCol="0">
            <a:spAutoFit/>
          </a:bodyPr>
          <a:lstStyle/>
          <a:p>
            <a:r>
              <a:rPr lang="en-US" altLang="zh-CN" sz="3000" b="1">
                <a:solidFill>
                  <a:schemeClr val="accent1">
                    <a:lumMod val="75000"/>
                  </a:schemeClr>
                </a:solidFill>
                <a:latin typeface="Times New Roman" panose="02020603050405020304" charset="0"/>
                <a:ea typeface="Inter" panose="02000503000000020004" charset="0"/>
                <a:cs typeface="Times New Roman" panose="02020603050405020304" charset="0"/>
              </a:rPr>
              <a:t>       TEAM MEMBERS</a:t>
            </a:r>
          </a:p>
        </p:txBody>
      </p:sp>
      <p:sp>
        <p:nvSpPr>
          <p:cNvPr id="5" name="矩形 4"/>
          <p:cNvSpPr/>
          <p:nvPr/>
        </p:nvSpPr>
        <p:spPr>
          <a:xfrm>
            <a:off x="845332" y="2371367"/>
            <a:ext cx="2311400" cy="3128115"/>
          </a:xfrm>
          <a:prstGeom prst="rect">
            <a:avLst/>
          </a:prstGeom>
          <a:noFill/>
          <a:ln w="19050">
            <a:solidFill>
              <a:schemeClr val="accent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Inter" panose="02000503000000020004" charset="0"/>
            </a:endParaRPr>
          </a:p>
        </p:txBody>
      </p:sp>
      <p:sp>
        <p:nvSpPr>
          <p:cNvPr id="6" name="Text Box 81"/>
          <p:cNvSpPr>
            <a:spLocks noChangeArrowheads="1"/>
          </p:cNvSpPr>
          <p:nvPr/>
        </p:nvSpPr>
        <p:spPr bwMode="auto">
          <a:xfrm>
            <a:off x="1080770" y="4035425"/>
            <a:ext cx="1859915" cy="553085"/>
          </a:xfrm>
          <a:prstGeom prst="rect">
            <a:avLst/>
          </a:prstGeom>
        </p:spPr>
        <p:txBody>
          <a:bodyPr wrap="square">
            <a:spAutoFit/>
          </a:bodyPr>
          <a:lstStyle>
            <a:defPPr>
              <a:defRPr lang="zh-CN"/>
            </a:defPPr>
            <a:lvl1pPr algn="just">
              <a:lnSpc>
                <a:spcPct val="120000"/>
              </a:lnSpc>
              <a:defRPr sz="1600">
                <a:solidFill>
                  <a:schemeClr val="tx1">
                    <a:lumMod val="65000"/>
                    <a:lumOff val="35000"/>
                  </a:schemeClr>
                </a:solidFill>
                <a:latin typeface="+mn-ea"/>
                <a:cs typeface="+mn-ea"/>
              </a:defRPr>
            </a:lvl1pPr>
          </a:lstStyle>
          <a:p>
            <a:pPr lvl="0" algn="ctr">
              <a:lnSpc>
                <a:spcPct val="150000"/>
              </a:lnSpc>
              <a:spcBef>
                <a:spcPts val="0"/>
              </a:spcBef>
              <a:spcAft>
                <a:spcPts val="0"/>
              </a:spcAft>
              <a:buClrTx/>
              <a:buSzTx/>
              <a:buFontTx/>
              <a:defRPr sz="1200">
                <a:solidFill>
                  <a:schemeClr val="accent1"/>
                </a:solidFill>
              </a:defRPr>
            </a:pPr>
            <a:r>
              <a:rPr lang="en-US" sz="2000" b="1" dirty="0">
                <a:solidFill>
                  <a:schemeClr val="tx1">
                    <a:lumMod val="85000"/>
                    <a:lumOff val="15000"/>
                  </a:schemeClr>
                </a:solidFill>
                <a:latin typeface="Times New Roman" panose="02020603050405020304" charset="0"/>
                <a:ea typeface="Inter" panose="02000503000000020004" charset="0"/>
                <a:cs typeface="Times New Roman" panose="02020603050405020304" charset="0"/>
                <a:sym typeface="+mn-ea"/>
              </a:rPr>
              <a:t>A.HEMANTH</a:t>
            </a:r>
          </a:p>
        </p:txBody>
      </p:sp>
      <p:sp>
        <p:nvSpPr>
          <p:cNvPr id="7" name="Text Box 83"/>
          <p:cNvSpPr txBox="1">
            <a:spLocks noChangeArrowheads="1"/>
          </p:cNvSpPr>
          <p:nvPr/>
        </p:nvSpPr>
        <p:spPr bwMode="auto">
          <a:xfrm>
            <a:off x="854857" y="3018350"/>
            <a:ext cx="2311400" cy="521970"/>
          </a:xfrm>
          <a:prstGeom prst="rect">
            <a:avLst/>
          </a:prstGeom>
          <a:noFill/>
        </p:spPr>
        <p:txBody>
          <a:bodyPr wrap="square" rtlCol="0" anchor="ctr" anchorCtr="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思源黑体CN Regular"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思源黑体CN Regular"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思源黑体CN Regular"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9pPr>
          </a:lstStyle>
          <a:p>
            <a:pPr lvl="0" algn="ctr" fontAlgn="base">
              <a:lnSpc>
                <a:spcPct val="100000"/>
              </a:lnSpc>
              <a:spcBef>
                <a:spcPct val="50000"/>
              </a:spcBef>
              <a:buClrTx/>
              <a:buSzTx/>
              <a:buFontTx/>
              <a:buNone/>
              <a:defRPr/>
            </a:pPr>
            <a:r>
              <a:rPr lang="en-US" altLang="zh-CN" b="1" dirty="0">
                <a:solidFill>
                  <a:schemeClr val="accent1"/>
                </a:solidFill>
                <a:latin typeface="Times New Roman" panose="02020603050405020304" charset="0"/>
                <a:ea typeface="Inter" panose="02000503000000020004" charset="0"/>
                <a:cs typeface="Times New Roman" panose="02020603050405020304" charset="0"/>
                <a:sym typeface="+mn-ea"/>
              </a:rPr>
              <a:t>211FA18003</a:t>
            </a:r>
          </a:p>
        </p:txBody>
      </p:sp>
      <p:cxnSp>
        <p:nvCxnSpPr>
          <p:cNvPr id="8" name="直接连接符 7"/>
          <p:cNvCxnSpPr/>
          <p:nvPr/>
        </p:nvCxnSpPr>
        <p:spPr>
          <a:xfrm>
            <a:off x="1727982" y="3767936"/>
            <a:ext cx="5461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560803" y="2371367"/>
            <a:ext cx="2311400" cy="3128115"/>
          </a:xfrm>
          <a:prstGeom prst="rect">
            <a:avLst/>
          </a:prstGeom>
          <a:noFill/>
          <a:ln w="19050">
            <a:solidFill>
              <a:schemeClr val="accent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Inter" panose="02000503000000020004" charset="0"/>
            </a:endParaRPr>
          </a:p>
        </p:txBody>
      </p:sp>
      <p:sp>
        <p:nvSpPr>
          <p:cNvPr id="10" name="Text Box 81"/>
          <p:cNvSpPr>
            <a:spLocks noChangeArrowheads="1"/>
          </p:cNvSpPr>
          <p:nvPr/>
        </p:nvSpPr>
        <p:spPr bwMode="auto">
          <a:xfrm>
            <a:off x="3871017" y="4024416"/>
            <a:ext cx="1711937" cy="553085"/>
          </a:xfrm>
          <a:prstGeom prst="rect">
            <a:avLst/>
          </a:prstGeom>
        </p:spPr>
        <p:txBody>
          <a:bodyPr wrap="square">
            <a:spAutoFit/>
          </a:bodyPr>
          <a:lstStyle>
            <a:defPPr>
              <a:defRPr lang="zh-CN"/>
            </a:defPPr>
            <a:lvl1pPr algn="just">
              <a:lnSpc>
                <a:spcPct val="120000"/>
              </a:lnSpc>
              <a:defRPr sz="1600">
                <a:solidFill>
                  <a:schemeClr val="tx1">
                    <a:lumMod val="65000"/>
                    <a:lumOff val="35000"/>
                  </a:schemeClr>
                </a:solidFill>
                <a:latin typeface="+mn-ea"/>
                <a:cs typeface="+mn-ea"/>
              </a:defRPr>
            </a:lvl1pPr>
          </a:lstStyle>
          <a:p>
            <a:pPr lvl="0" algn="ctr">
              <a:lnSpc>
                <a:spcPct val="150000"/>
              </a:lnSpc>
              <a:spcBef>
                <a:spcPts val="0"/>
              </a:spcBef>
              <a:spcAft>
                <a:spcPts val="0"/>
              </a:spcAft>
              <a:buClrTx/>
              <a:buSzTx/>
              <a:buFontTx/>
              <a:defRPr sz="1200">
                <a:solidFill>
                  <a:schemeClr val="accent1"/>
                </a:solidFill>
              </a:defRPr>
            </a:pPr>
            <a:r>
              <a:rPr lang="en-US" sz="2000" b="1" dirty="0">
                <a:solidFill>
                  <a:schemeClr val="tx1">
                    <a:lumMod val="85000"/>
                    <a:lumOff val="15000"/>
                  </a:schemeClr>
                </a:solidFill>
                <a:latin typeface="Times New Roman" panose="02020603050405020304" charset="0"/>
                <a:ea typeface="Inter" panose="02000503000000020004" charset="0"/>
                <a:cs typeface="Times New Roman" panose="02020603050405020304" charset="0"/>
                <a:sym typeface="+mn-ea"/>
              </a:rPr>
              <a:t>K.ESWAR</a:t>
            </a:r>
          </a:p>
        </p:txBody>
      </p:sp>
      <p:sp>
        <p:nvSpPr>
          <p:cNvPr id="11" name="Text Box 83"/>
          <p:cNvSpPr txBox="1">
            <a:spLocks noChangeArrowheads="1"/>
          </p:cNvSpPr>
          <p:nvPr/>
        </p:nvSpPr>
        <p:spPr bwMode="auto">
          <a:xfrm>
            <a:off x="3570328" y="3018350"/>
            <a:ext cx="2311400" cy="521970"/>
          </a:xfrm>
          <a:prstGeom prst="rect">
            <a:avLst/>
          </a:prstGeom>
          <a:noFill/>
        </p:spPr>
        <p:txBody>
          <a:bodyPr wrap="square" rtlCol="0" anchor="ctr" anchorCtr="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思源黑体CN Regular"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思源黑体CN Regular"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思源黑体CN Regular"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9pPr>
          </a:lstStyle>
          <a:p>
            <a:pPr lvl="0" algn="ctr" fontAlgn="base">
              <a:lnSpc>
                <a:spcPct val="100000"/>
              </a:lnSpc>
              <a:spcBef>
                <a:spcPct val="50000"/>
              </a:spcBef>
              <a:buClrTx/>
              <a:buSzTx/>
              <a:buFontTx/>
              <a:buNone/>
              <a:defRPr/>
            </a:pPr>
            <a:r>
              <a:rPr lang="en-US" b="1" dirty="0">
                <a:solidFill>
                  <a:schemeClr val="accent1"/>
                </a:solidFill>
                <a:latin typeface="Times New Roman" panose="02020603050405020304" charset="0"/>
                <a:ea typeface="Inter" panose="02000503000000020004" charset="0"/>
                <a:cs typeface="Times New Roman" panose="02020603050405020304" charset="0"/>
                <a:sym typeface="+mn-ea"/>
              </a:rPr>
              <a:t>211FA18004</a:t>
            </a:r>
          </a:p>
        </p:txBody>
      </p:sp>
      <p:cxnSp>
        <p:nvCxnSpPr>
          <p:cNvPr id="13" name="直接连接符 12"/>
          <p:cNvCxnSpPr/>
          <p:nvPr/>
        </p:nvCxnSpPr>
        <p:spPr>
          <a:xfrm>
            <a:off x="4443453" y="3767936"/>
            <a:ext cx="5461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276274" y="2371367"/>
            <a:ext cx="2311400" cy="3128115"/>
          </a:xfrm>
          <a:prstGeom prst="rect">
            <a:avLst/>
          </a:prstGeom>
          <a:noFill/>
          <a:ln w="19050">
            <a:solidFill>
              <a:schemeClr val="accent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Inter" panose="02000503000000020004" charset="0"/>
            </a:endParaRPr>
          </a:p>
        </p:txBody>
      </p:sp>
      <p:sp>
        <p:nvSpPr>
          <p:cNvPr id="15" name="Text Box 81"/>
          <p:cNvSpPr>
            <a:spLocks noChangeArrowheads="1"/>
          </p:cNvSpPr>
          <p:nvPr/>
        </p:nvSpPr>
        <p:spPr bwMode="auto">
          <a:xfrm>
            <a:off x="6586488" y="4024416"/>
            <a:ext cx="1711937" cy="553085"/>
          </a:xfrm>
          <a:prstGeom prst="rect">
            <a:avLst/>
          </a:prstGeom>
        </p:spPr>
        <p:txBody>
          <a:bodyPr wrap="square">
            <a:spAutoFit/>
          </a:bodyPr>
          <a:lstStyle>
            <a:defPPr>
              <a:defRPr lang="zh-CN"/>
            </a:defPPr>
            <a:lvl1pPr algn="just">
              <a:lnSpc>
                <a:spcPct val="120000"/>
              </a:lnSpc>
              <a:defRPr sz="1600">
                <a:solidFill>
                  <a:schemeClr val="tx1">
                    <a:lumMod val="65000"/>
                    <a:lumOff val="35000"/>
                  </a:schemeClr>
                </a:solidFill>
                <a:latin typeface="+mn-ea"/>
                <a:cs typeface="+mn-ea"/>
              </a:defRPr>
            </a:lvl1pPr>
          </a:lstStyle>
          <a:p>
            <a:pPr lvl="0" algn="ctr">
              <a:lnSpc>
                <a:spcPct val="150000"/>
              </a:lnSpc>
              <a:spcBef>
                <a:spcPts val="0"/>
              </a:spcBef>
              <a:spcAft>
                <a:spcPts val="0"/>
              </a:spcAft>
              <a:buClrTx/>
              <a:buSzTx/>
              <a:buFontTx/>
              <a:defRPr sz="1200">
                <a:solidFill>
                  <a:schemeClr val="accent1"/>
                </a:solidFill>
              </a:defRPr>
            </a:pPr>
            <a:r>
              <a:rPr lang="en-US" sz="2000" b="1" dirty="0">
                <a:solidFill>
                  <a:schemeClr val="tx1">
                    <a:lumMod val="85000"/>
                    <a:lumOff val="15000"/>
                  </a:schemeClr>
                </a:solidFill>
                <a:latin typeface="Times New Roman" panose="02020603050405020304" charset="0"/>
                <a:ea typeface="Inter" panose="02000503000000020004" charset="0"/>
                <a:cs typeface="Times New Roman" panose="02020603050405020304" charset="0"/>
                <a:sym typeface="+mn-ea"/>
              </a:rPr>
              <a:t>U.SRINIVAS</a:t>
            </a:r>
          </a:p>
        </p:txBody>
      </p:sp>
      <p:sp>
        <p:nvSpPr>
          <p:cNvPr id="16" name="Text Box 83"/>
          <p:cNvSpPr txBox="1">
            <a:spLocks noChangeArrowheads="1"/>
          </p:cNvSpPr>
          <p:nvPr/>
        </p:nvSpPr>
        <p:spPr bwMode="auto">
          <a:xfrm>
            <a:off x="6285799" y="3018350"/>
            <a:ext cx="2311400" cy="521970"/>
          </a:xfrm>
          <a:prstGeom prst="rect">
            <a:avLst/>
          </a:prstGeom>
          <a:noFill/>
        </p:spPr>
        <p:txBody>
          <a:bodyPr wrap="square" rtlCol="0" anchor="ctr" anchorCtr="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思源黑体CN Regular"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思源黑体CN Regular"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思源黑体CN Regular"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9pPr>
          </a:lstStyle>
          <a:p>
            <a:pPr lvl="0" algn="ctr" fontAlgn="base">
              <a:lnSpc>
                <a:spcPct val="100000"/>
              </a:lnSpc>
              <a:spcBef>
                <a:spcPct val="50000"/>
              </a:spcBef>
              <a:buClrTx/>
              <a:buSzTx/>
              <a:buFontTx/>
              <a:buNone/>
              <a:defRPr/>
            </a:pPr>
            <a:r>
              <a:rPr lang="en-US" altLang="zh-CN" b="1" dirty="0">
                <a:solidFill>
                  <a:schemeClr val="accent1"/>
                </a:solidFill>
                <a:latin typeface="Times New Roman" panose="02020603050405020304" charset="0"/>
                <a:ea typeface="Inter" panose="02000503000000020004" charset="0"/>
                <a:cs typeface="Times New Roman" panose="02020603050405020304" charset="0"/>
                <a:sym typeface="+mn-ea"/>
              </a:rPr>
              <a:t>211FA18028</a:t>
            </a:r>
          </a:p>
        </p:txBody>
      </p:sp>
      <p:cxnSp>
        <p:nvCxnSpPr>
          <p:cNvPr id="17" name="直接连接符 16"/>
          <p:cNvCxnSpPr/>
          <p:nvPr/>
        </p:nvCxnSpPr>
        <p:spPr>
          <a:xfrm>
            <a:off x="7158924" y="3767936"/>
            <a:ext cx="5461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960924" y="2371367"/>
            <a:ext cx="2311400" cy="3128115"/>
          </a:xfrm>
          <a:prstGeom prst="rect">
            <a:avLst/>
          </a:prstGeom>
          <a:noFill/>
          <a:ln w="19050">
            <a:solidFill>
              <a:schemeClr val="accent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Inter" panose="02000503000000020004" charset="0"/>
            </a:endParaRPr>
          </a:p>
        </p:txBody>
      </p:sp>
      <p:sp>
        <p:nvSpPr>
          <p:cNvPr id="12" name="Text Box 81"/>
          <p:cNvSpPr>
            <a:spLocks noChangeArrowheads="1"/>
          </p:cNvSpPr>
          <p:nvPr/>
        </p:nvSpPr>
        <p:spPr bwMode="auto">
          <a:xfrm>
            <a:off x="9271138" y="4024416"/>
            <a:ext cx="1711937" cy="553085"/>
          </a:xfrm>
          <a:prstGeom prst="rect">
            <a:avLst/>
          </a:prstGeom>
        </p:spPr>
        <p:txBody>
          <a:bodyPr wrap="square">
            <a:spAutoFit/>
          </a:bodyPr>
          <a:lstStyle>
            <a:defPPr>
              <a:defRPr lang="zh-CN"/>
            </a:defPPr>
            <a:lvl1pPr algn="just">
              <a:lnSpc>
                <a:spcPct val="120000"/>
              </a:lnSpc>
              <a:defRPr sz="1600">
                <a:solidFill>
                  <a:schemeClr val="tx1">
                    <a:lumMod val="65000"/>
                    <a:lumOff val="35000"/>
                  </a:schemeClr>
                </a:solidFill>
                <a:latin typeface="+mn-ea"/>
                <a:cs typeface="+mn-ea"/>
              </a:defRPr>
            </a:lvl1pPr>
          </a:lstStyle>
          <a:p>
            <a:pPr lvl="0" algn="ctr">
              <a:lnSpc>
                <a:spcPct val="150000"/>
              </a:lnSpc>
              <a:spcBef>
                <a:spcPts val="0"/>
              </a:spcBef>
              <a:spcAft>
                <a:spcPts val="0"/>
              </a:spcAft>
              <a:buClrTx/>
              <a:buSzTx/>
              <a:buFontTx/>
              <a:defRPr sz="1200">
                <a:solidFill>
                  <a:schemeClr val="accent1"/>
                </a:solidFill>
              </a:defRPr>
            </a:pPr>
            <a:r>
              <a:rPr lang="en-US" sz="2000" b="1" dirty="0">
                <a:solidFill>
                  <a:schemeClr val="tx1">
                    <a:lumMod val="85000"/>
                    <a:lumOff val="15000"/>
                  </a:schemeClr>
                </a:solidFill>
                <a:latin typeface="Times New Roman" panose="02020603050405020304" charset="0"/>
                <a:ea typeface="Inter" panose="02000503000000020004" charset="0"/>
                <a:cs typeface="Times New Roman" panose="02020603050405020304" charset="0"/>
                <a:sym typeface="+mn-ea"/>
              </a:rPr>
              <a:t>CH.VARSHA</a:t>
            </a:r>
          </a:p>
        </p:txBody>
      </p:sp>
      <p:sp>
        <p:nvSpPr>
          <p:cNvPr id="20" name="Text Box 83"/>
          <p:cNvSpPr txBox="1">
            <a:spLocks noChangeArrowheads="1"/>
          </p:cNvSpPr>
          <p:nvPr/>
        </p:nvSpPr>
        <p:spPr bwMode="auto">
          <a:xfrm>
            <a:off x="8970449" y="3018350"/>
            <a:ext cx="2311400" cy="521970"/>
          </a:xfrm>
          <a:prstGeom prst="rect">
            <a:avLst/>
          </a:prstGeom>
          <a:noFill/>
        </p:spPr>
        <p:txBody>
          <a:bodyPr wrap="square" rtlCol="0" anchor="ctr" anchorCtr="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思源黑体CN Regular"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思源黑体CN Regular"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思源黑体CN Regular"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思源黑体CN Regular"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思源黑体CN Regular" panose="020B0503020204020204" charset="-122"/>
              </a:defRPr>
            </a:lvl9pPr>
          </a:lstStyle>
          <a:p>
            <a:pPr lvl="0" algn="ctr" fontAlgn="base">
              <a:lnSpc>
                <a:spcPct val="100000"/>
              </a:lnSpc>
              <a:spcBef>
                <a:spcPct val="50000"/>
              </a:spcBef>
              <a:buClrTx/>
              <a:buSzTx/>
              <a:buFontTx/>
              <a:buNone/>
              <a:defRPr/>
            </a:pPr>
            <a:r>
              <a:rPr lang="en-US" b="1" dirty="0">
                <a:solidFill>
                  <a:schemeClr val="accent1"/>
                </a:solidFill>
                <a:latin typeface="Times New Roman" panose="02020603050405020304" charset="0"/>
                <a:ea typeface="Inter" panose="02000503000000020004" charset="0"/>
                <a:cs typeface="Times New Roman" panose="02020603050405020304" charset="0"/>
                <a:sym typeface="+mn-ea"/>
              </a:rPr>
              <a:t>211FA18049</a:t>
            </a:r>
          </a:p>
        </p:txBody>
      </p:sp>
      <p:cxnSp>
        <p:nvCxnSpPr>
          <p:cNvPr id="21" name="直接连接符 20"/>
          <p:cNvCxnSpPr/>
          <p:nvPr/>
        </p:nvCxnSpPr>
        <p:spPr>
          <a:xfrm>
            <a:off x="9843574" y="3767936"/>
            <a:ext cx="5461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591457" y="1982340"/>
            <a:ext cx="819150" cy="819150"/>
          </a:xfrm>
          <a:prstGeom prst="ellipse">
            <a:avLst/>
          </a:prstGeom>
          <a:solidFill>
            <a:schemeClr val="accent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ter" panose="02000503000000020004" charset="0"/>
              <a:ea typeface="Inter" panose="02000503000000020004" charset="0"/>
              <a:cs typeface="Inter" panose="02000503000000020004" charset="0"/>
            </a:endParaRPr>
          </a:p>
        </p:txBody>
      </p:sp>
      <p:sp>
        <p:nvSpPr>
          <p:cNvPr id="23" name="椭圆 22"/>
          <p:cNvSpPr/>
          <p:nvPr/>
        </p:nvSpPr>
        <p:spPr>
          <a:xfrm>
            <a:off x="4306928" y="1982340"/>
            <a:ext cx="819150" cy="819150"/>
          </a:xfrm>
          <a:prstGeom prst="ellipse">
            <a:avLst/>
          </a:prstGeom>
          <a:solidFill>
            <a:schemeClr val="accent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ter" panose="02000503000000020004" charset="0"/>
              <a:ea typeface="Inter" panose="02000503000000020004" charset="0"/>
              <a:cs typeface="Inter" panose="02000503000000020004" charset="0"/>
            </a:endParaRPr>
          </a:p>
        </p:txBody>
      </p:sp>
      <p:sp>
        <p:nvSpPr>
          <p:cNvPr id="24" name="椭圆 23"/>
          <p:cNvSpPr/>
          <p:nvPr/>
        </p:nvSpPr>
        <p:spPr>
          <a:xfrm>
            <a:off x="7022399" y="1982340"/>
            <a:ext cx="819150" cy="819150"/>
          </a:xfrm>
          <a:prstGeom prst="ellipse">
            <a:avLst/>
          </a:prstGeom>
          <a:solidFill>
            <a:schemeClr val="accent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ter" panose="02000503000000020004" charset="0"/>
              <a:ea typeface="Inter" panose="02000503000000020004" charset="0"/>
              <a:cs typeface="Inter" panose="02000503000000020004" charset="0"/>
            </a:endParaRPr>
          </a:p>
        </p:txBody>
      </p:sp>
      <p:sp>
        <p:nvSpPr>
          <p:cNvPr id="26" name="椭圆 25"/>
          <p:cNvSpPr/>
          <p:nvPr/>
        </p:nvSpPr>
        <p:spPr>
          <a:xfrm>
            <a:off x="9707048" y="1982340"/>
            <a:ext cx="819150" cy="819150"/>
          </a:xfrm>
          <a:prstGeom prst="ellipse">
            <a:avLst/>
          </a:prstGeom>
          <a:solidFill>
            <a:schemeClr val="accent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Inter" panose="02000503000000020004" charset="0"/>
              <a:ea typeface="Inter" panose="02000503000000020004" charset="0"/>
              <a:cs typeface="Inter" panose="02000503000000020004" charset="0"/>
            </a:endParaRPr>
          </a:p>
        </p:txBody>
      </p:sp>
      <p:pic>
        <p:nvPicPr>
          <p:cNvPr id="41" name="图片 40" descr="343439383331313b343532303031393bd2b5bca8b9dcc0ed"/>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6333" y="2214993"/>
            <a:ext cx="349404" cy="354592"/>
          </a:xfrm>
          <a:prstGeom prst="rect">
            <a:avLst/>
          </a:prstGeom>
        </p:spPr>
      </p:pic>
      <p:pic>
        <p:nvPicPr>
          <p:cNvPr id="42" name="图片 41" descr="343439383331313b343532303033323bd3a6d3c3b9dcc0e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4074" y="2211108"/>
            <a:ext cx="348745" cy="353923"/>
          </a:xfrm>
          <a:prstGeom prst="rect">
            <a:avLst/>
          </a:prstGeom>
        </p:spPr>
      </p:pic>
      <p:pic>
        <p:nvPicPr>
          <p:cNvPr id="43" name="图片 42" descr="343439383331313b343532303032343bb7a2b2bcb9dcc0e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5746" y="2177908"/>
            <a:ext cx="422582" cy="428856"/>
          </a:xfrm>
          <a:prstGeom prst="rect">
            <a:avLst/>
          </a:prstGeom>
        </p:spPr>
      </p:pic>
      <p:pic>
        <p:nvPicPr>
          <p:cNvPr id="25" name="图片 24" descr="343439383331313b343532303034303bcffacadbb9dcc0ed"/>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1245" y="2235200"/>
            <a:ext cx="314325" cy="31432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矩形 38"/>
          <p:cNvSpPr/>
          <p:nvPr/>
        </p:nvSpPr>
        <p:spPr>
          <a:xfrm>
            <a:off x="0" y="0"/>
            <a:ext cx="2994025" cy="4737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nvGrpSpPr>
          <p:cNvPr id="51" name="组合 50"/>
          <p:cNvGrpSpPr/>
          <p:nvPr/>
        </p:nvGrpSpPr>
        <p:grpSpPr>
          <a:xfrm>
            <a:off x="8547100" y="321310"/>
            <a:ext cx="3547745" cy="706755"/>
            <a:chOff x="10358" y="2560"/>
            <a:chExt cx="5587" cy="1113"/>
          </a:xfrm>
        </p:grpSpPr>
        <p:sp>
          <p:nvSpPr>
            <p:cNvPr id="52" name="文本框 51"/>
            <p:cNvSpPr txBox="1"/>
            <p:nvPr>
              <p:custDataLst>
                <p:tags r:id="rId13"/>
              </p:custDataLst>
            </p:nvPr>
          </p:nvSpPr>
          <p:spPr>
            <a:xfrm>
              <a:off x="10870" y="2560"/>
              <a:ext cx="5075" cy="1113"/>
            </a:xfrm>
            <a:prstGeom prst="rect">
              <a:avLst/>
            </a:prstGeom>
            <a:noFill/>
          </p:spPr>
          <p:txBody>
            <a:bodyPr wrap="square" rtlCol="0">
              <a:spAutoFit/>
            </a:bodyPr>
            <a:lstStyle/>
            <a:p>
              <a:pPr algn="l"/>
              <a:r>
                <a:rPr lang="en-US" altLang="zh-CN" sz="4000" b="1">
                  <a:solidFill>
                    <a:schemeClr val="accent1"/>
                  </a:solidFill>
                  <a:latin typeface="Inter" panose="02000503000000020004" charset="0"/>
                  <a:ea typeface="Inter" panose="02000503000000020004" charset="0"/>
                  <a:cs typeface="Inter" panose="02000503000000020004" charset="0"/>
                  <a:sym typeface="+mn-ea"/>
                </a:rPr>
                <a:t>CONTENTS</a:t>
              </a:r>
            </a:p>
          </p:txBody>
        </p:sp>
        <p:sp>
          <p:nvSpPr>
            <p:cNvPr id="53" name="平行四边形 52"/>
            <p:cNvSpPr/>
            <p:nvPr>
              <p:custDataLst>
                <p:tags r:id="rId14"/>
              </p:custDataLst>
            </p:nvPr>
          </p:nvSpPr>
          <p:spPr>
            <a:xfrm>
              <a:off x="10358" y="2812"/>
              <a:ext cx="428" cy="651"/>
            </a:xfrm>
            <a:prstGeom prst="parallelogram">
              <a:avLst>
                <a:gd name="adj" fmla="val 495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grpSp>
        <p:nvGrpSpPr>
          <p:cNvPr id="82" name="组合 81"/>
          <p:cNvGrpSpPr/>
          <p:nvPr/>
        </p:nvGrpSpPr>
        <p:grpSpPr>
          <a:xfrm>
            <a:off x="6935470" y="1497965"/>
            <a:ext cx="4737735" cy="720090"/>
            <a:chOff x="7704" y="4833"/>
            <a:chExt cx="7461" cy="1134"/>
          </a:xfrm>
        </p:grpSpPr>
        <p:sp>
          <p:nvSpPr>
            <p:cNvPr id="83" name="矩形 82"/>
            <p:cNvSpPr/>
            <p:nvPr/>
          </p:nvSpPr>
          <p:spPr>
            <a:xfrm>
              <a:off x="7704" y="4946"/>
              <a:ext cx="7461" cy="907"/>
            </a:xfrm>
            <a:prstGeom prst="rect">
              <a:avLst/>
            </a:prstGeom>
            <a:solidFill>
              <a:schemeClr val="accent1">
                <a:lumMod val="20000"/>
                <a:lumOff val="80000"/>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grpSp>
          <p:nvGrpSpPr>
            <p:cNvPr id="84" name="组合 83"/>
            <p:cNvGrpSpPr/>
            <p:nvPr/>
          </p:nvGrpSpPr>
          <p:grpSpPr>
            <a:xfrm>
              <a:off x="13898" y="4833"/>
              <a:ext cx="1073" cy="1134"/>
              <a:chOff x="5854" y="6813"/>
              <a:chExt cx="1073" cy="1134"/>
            </a:xfrm>
          </p:grpSpPr>
          <p:sp>
            <p:nvSpPr>
              <p:cNvPr id="85" name="矩形 84"/>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sp>
            <p:nvSpPr>
              <p:cNvPr id="86" name="文本框 85"/>
              <p:cNvSpPr txBox="1"/>
              <p:nvPr>
                <p:custDataLst>
                  <p:tags r:id="rId12"/>
                </p:custDataLst>
              </p:nvPr>
            </p:nvSpPr>
            <p:spPr>
              <a:xfrm>
                <a:off x="5854" y="7070"/>
                <a:ext cx="1073" cy="628"/>
              </a:xfrm>
              <a:prstGeom prst="rect">
                <a:avLst/>
              </a:prstGeom>
              <a:noFill/>
            </p:spPr>
            <p:txBody>
              <a:bodyPr wrap="square" rtlCol="0">
                <a:spAutoFit/>
              </a:bodyPr>
              <a:lstStyle/>
              <a:p>
                <a:pPr algn="ctr"/>
                <a:r>
                  <a:rPr lang="en-US" altLang="zh-CN" sz="2000" b="1">
                    <a:solidFill>
                      <a:schemeClr val="lt1"/>
                    </a:solidFill>
                    <a:latin typeface="Inter" panose="02000503000000020004" charset="0"/>
                    <a:ea typeface="Inter" panose="02000503000000020004" charset="0"/>
                    <a:cs typeface="Inter" panose="02000503000000020004" charset="0"/>
                  </a:rPr>
                  <a:t>01</a:t>
                </a:r>
              </a:p>
            </p:txBody>
          </p:sp>
        </p:grpSp>
        <p:sp>
          <p:nvSpPr>
            <p:cNvPr id="87" name="文本框 86"/>
            <p:cNvSpPr txBox="1"/>
            <p:nvPr>
              <p:custDataLst>
                <p:tags r:id="rId11"/>
              </p:custDataLst>
            </p:nvPr>
          </p:nvSpPr>
          <p:spPr>
            <a:xfrm>
              <a:off x="7892" y="5090"/>
              <a:ext cx="4711" cy="628"/>
            </a:xfrm>
            <a:prstGeom prst="rect">
              <a:avLst/>
            </a:prstGeom>
            <a:noFill/>
          </p:spPr>
          <p:txBody>
            <a:bodyPr wrap="square" rtlCol="0">
              <a:spAutoFit/>
            </a:bodyPr>
            <a:lstStyle/>
            <a:p>
              <a:pPr algn="l"/>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QUESTION</a:t>
              </a:r>
            </a:p>
          </p:txBody>
        </p:sp>
      </p:grpSp>
      <p:grpSp>
        <p:nvGrpSpPr>
          <p:cNvPr id="109" name="组合 108"/>
          <p:cNvGrpSpPr/>
          <p:nvPr/>
        </p:nvGrpSpPr>
        <p:grpSpPr>
          <a:xfrm>
            <a:off x="6935470" y="2527300"/>
            <a:ext cx="4737735" cy="720090"/>
            <a:chOff x="7704" y="4833"/>
            <a:chExt cx="7461" cy="1134"/>
          </a:xfrm>
        </p:grpSpPr>
        <p:sp>
          <p:nvSpPr>
            <p:cNvPr id="110" name="矩形 109"/>
            <p:cNvSpPr/>
            <p:nvPr/>
          </p:nvSpPr>
          <p:spPr>
            <a:xfrm>
              <a:off x="7704" y="4946"/>
              <a:ext cx="7461" cy="907"/>
            </a:xfrm>
            <a:prstGeom prst="rect">
              <a:avLst/>
            </a:prstGeom>
            <a:solidFill>
              <a:schemeClr val="accent1">
                <a:lumMod val="20000"/>
                <a:lumOff val="80000"/>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grpSp>
          <p:nvGrpSpPr>
            <p:cNvPr id="111" name="组合 110"/>
            <p:cNvGrpSpPr/>
            <p:nvPr/>
          </p:nvGrpSpPr>
          <p:grpSpPr>
            <a:xfrm>
              <a:off x="13898" y="4833"/>
              <a:ext cx="1073" cy="1134"/>
              <a:chOff x="5854" y="6813"/>
              <a:chExt cx="1073" cy="1134"/>
            </a:xfrm>
          </p:grpSpPr>
          <p:sp>
            <p:nvSpPr>
              <p:cNvPr id="112" name="矩形 111"/>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sp>
            <p:nvSpPr>
              <p:cNvPr id="113" name="文本框 112"/>
              <p:cNvSpPr txBox="1"/>
              <p:nvPr>
                <p:custDataLst>
                  <p:tags r:id="rId10"/>
                </p:custDataLst>
              </p:nvPr>
            </p:nvSpPr>
            <p:spPr>
              <a:xfrm>
                <a:off x="5854" y="7070"/>
                <a:ext cx="1073" cy="628"/>
              </a:xfrm>
              <a:prstGeom prst="rect">
                <a:avLst/>
              </a:prstGeom>
              <a:noFill/>
            </p:spPr>
            <p:txBody>
              <a:bodyPr wrap="square" rtlCol="0">
                <a:spAutoFit/>
              </a:bodyPr>
              <a:lstStyle/>
              <a:p>
                <a:pPr algn="ctr"/>
                <a:r>
                  <a:rPr lang="en-US" altLang="zh-CN" sz="2000" b="1">
                    <a:solidFill>
                      <a:schemeClr val="lt1"/>
                    </a:solidFill>
                    <a:latin typeface="Inter" panose="02000503000000020004" charset="0"/>
                    <a:ea typeface="Inter" panose="02000503000000020004" charset="0"/>
                    <a:cs typeface="Inter" panose="02000503000000020004" charset="0"/>
                  </a:rPr>
                  <a:t>02</a:t>
                </a:r>
              </a:p>
            </p:txBody>
          </p:sp>
        </p:grpSp>
        <p:sp>
          <p:nvSpPr>
            <p:cNvPr id="114" name="文本框 113"/>
            <p:cNvSpPr txBox="1"/>
            <p:nvPr>
              <p:custDataLst>
                <p:tags r:id="rId9"/>
              </p:custDataLst>
            </p:nvPr>
          </p:nvSpPr>
          <p:spPr>
            <a:xfrm>
              <a:off x="7892" y="5090"/>
              <a:ext cx="4832" cy="628"/>
            </a:xfrm>
            <a:prstGeom prst="rect">
              <a:avLst/>
            </a:prstGeom>
            <a:noFill/>
          </p:spPr>
          <p:txBody>
            <a:bodyPr wrap="square" rtlCol="0">
              <a:spAutoFit/>
            </a:bodyPr>
            <a:lstStyle/>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INTRODUCTION</a:t>
              </a:r>
            </a:p>
          </p:txBody>
        </p:sp>
      </p:grpSp>
      <p:grpSp>
        <p:nvGrpSpPr>
          <p:cNvPr id="117" name="组合 116"/>
          <p:cNvGrpSpPr/>
          <p:nvPr/>
        </p:nvGrpSpPr>
        <p:grpSpPr>
          <a:xfrm>
            <a:off x="6935470" y="3550920"/>
            <a:ext cx="4737735" cy="720090"/>
            <a:chOff x="7704" y="4833"/>
            <a:chExt cx="7461" cy="1134"/>
          </a:xfrm>
        </p:grpSpPr>
        <p:sp>
          <p:nvSpPr>
            <p:cNvPr id="118" name="矩形 117"/>
            <p:cNvSpPr/>
            <p:nvPr/>
          </p:nvSpPr>
          <p:spPr>
            <a:xfrm>
              <a:off x="7704" y="4946"/>
              <a:ext cx="7461" cy="907"/>
            </a:xfrm>
            <a:prstGeom prst="rect">
              <a:avLst/>
            </a:prstGeom>
            <a:solidFill>
              <a:schemeClr val="accent1">
                <a:lumMod val="20000"/>
                <a:lumOff val="8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grpSp>
          <p:nvGrpSpPr>
            <p:cNvPr id="119" name="组合 118"/>
            <p:cNvGrpSpPr/>
            <p:nvPr/>
          </p:nvGrpSpPr>
          <p:grpSpPr>
            <a:xfrm>
              <a:off x="13898" y="4833"/>
              <a:ext cx="1073" cy="1134"/>
              <a:chOff x="5854" y="6813"/>
              <a:chExt cx="1073" cy="1134"/>
            </a:xfrm>
          </p:grpSpPr>
          <p:sp>
            <p:nvSpPr>
              <p:cNvPr id="120" name="矩形 119"/>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sp>
            <p:nvSpPr>
              <p:cNvPr id="121" name="文本框 120"/>
              <p:cNvSpPr txBox="1"/>
              <p:nvPr>
                <p:custDataLst>
                  <p:tags r:id="rId8"/>
                </p:custDataLst>
              </p:nvPr>
            </p:nvSpPr>
            <p:spPr>
              <a:xfrm>
                <a:off x="5854" y="7070"/>
                <a:ext cx="1073" cy="628"/>
              </a:xfrm>
              <a:prstGeom prst="rect">
                <a:avLst/>
              </a:prstGeom>
              <a:noFill/>
            </p:spPr>
            <p:txBody>
              <a:bodyPr wrap="square" rtlCol="0">
                <a:spAutoFit/>
              </a:bodyPr>
              <a:lstStyle/>
              <a:p>
                <a:pPr algn="ctr"/>
                <a:r>
                  <a:rPr lang="en-US" altLang="zh-CN" sz="2000" b="1">
                    <a:solidFill>
                      <a:schemeClr val="lt1"/>
                    </a:solidFill>
                    <a:latin typeface="Inter" panose="02000503000000020004" charset="0"/>
                    <a:ea typeface="Inter" panose="02000503000000020004" charset="0"/>
                    <a:cs typeface="Inter" panose="02000503000000020004" charset="0"/>
                  </a:rPr>
                  <a:t>03</a:t>
                </a:r>
              </a:p>
            </p:txBody>
          </p:sp>
        </p:grpSp>
        <p:sp>
          <p:nvSpPr>
            <p:cNvPr id="122" name="文本框 121"/>
            <p:cNvSpPr txBox="1"/>
            <p:nvPr>
              <p:custDataLst>
                <p:tags r:id="rId7"/>
              </p:custDataLst>
            </p:nvPr>
          </p:nvSpPr>
          <p:spPr>
            <a:xfrm>
              <a:off x="7892" y="5090"/>
              <a:ext cx="4712" cy="628"/>
            </a:xfrm>
            <a:prstGeom prst="rect">
              <a:avLst/>
            </a:prstGeom>
            <a:noFill/>
          </p:spPr>
          <p:txBody>
            <a:bodyPr wrap="square" rtlCol="0">
              <a:spAutoFit/>
            </a:bodyPr>
            <a:lstStyle/>
            <a:p>
              <a:pPr lvl="0" algn="l">
                <a:buClrTx/>
                <a:buSzTx/>
                <a:buFontTx/>
              </a:pPr>
              <a:r>
                <a:rPr lang="en-US" sz="2000" b="1">
                  <a:ln>
                    <a:noFill/>
                  </a:ln>
                  <a:solidFill>
                    <a:schemeClr val="accent1"/>
                  </a:solidFill>
                  <a:latin typeface="Inter" panose="02000503000000020004" charset="0"/>
                  <a:ea typeface="Inter" panose="02000503000000020004" charset="0"/>
                  <a:cs typeface="Inter" panose="02000503000000020004" charset="0"/>
                  <a:sym typeface="+mn-ea"/>
                </a:rPr>
                <a:t> SOLUTION</a:t>
              </a:r>
            </a:p>
          </p:txBody>
        </p:sp>
      </p:grpSp>
      <p:grpSp>
        <p:nvGrpSpPr>
          <p:cNvPr id="125" name="组合 124"/>
          <p:cNvGrpSpPr/>
          <p:nvPr/>
        </p:nvGrpSpPr>
        <p:grpSpPr>
          <a:xfrm>
            <a:off x="6935470" y="4585970"/>
            <a:ext cx="4737735" cy="869950"/>
            <a:chOff x="7704" y="4833"/>
            <a:chExt cx="7461" cy="1370"/>
          </a:xfrm>
        </p:grpSpPr>
        <p:sp>
          <p:nvSpPr>
            <p:cNvPr id="126" name="矩形 125"/>
            <p:cNvSpPr/>
            <p:nvPr/>
          </p:nvSpPr>
          <p:spPr>
            <a:xfrm>
              <a:off x="7704" y="4946"/>
              <a:ext cx="7461" cy="907"/>
            </a:xfrm>
            <a:prstGeom prst="rect">
              <a:avLst/>
            </a:prstGeom>
            <a:solidFill>
              <a:schemeClr val="accent1">
                <a:lumMod val="20000"/>
                <a:lumOff val="8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grpSp>
          <p:nvGrpSpPr>
            <p:cNvPr id="127" name="组合 126"/>
            <p:cNvGrpSpPr/>
            <p:nvPr/>
          </p:nvGrpSpPr>
          <p:grpSpPr>
            <a:xfrm>
              <a:off x="13898" y="4833"/>
              <a:ext cx="1073" cy="1134"/>
              <a:chOff x="5854" y="6813"/>
              <a:chExt cx="1073" cy="1134"/>
            </a:xfrm>
          </p:grpSpPr>
          <p:sp>
            <p:nvSpPr>
              <p:cNvPr id="128" name="矩形 127"/>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sp>
            <p:nvSpPr>
              <p:cNvPr id="129" name="文本框 128"/>
              <p:cNvSpPr txBox="1"/>
              <p:nvPr>
                <p:custDataLst>
                  <p:tags r:id="rId6"/>
                </p:custDataLst>
              </p:nvPr>
            </p:nvSpPr>
            <p:spPr>
              <a:xfrm>
                <a:off x="5854" y="7070"/>
                <a:ext cx="1073" cy="628"/>
              </a:xfrm>
              <a:prstGeom prst="rect">
                <a:avLst/>
              </a:prstGeom>
              <a:noFill/>
            </p:spPr>
            <p:txBody>
              <a:bodyPr wrap="square" rtlCol="0">
                <a:spAutoFit/>
              </a:bodyPr>
              <a:lstStyle/>
              <a:p>
                <a:pPr algn="ctr"/>
                <a:r>
                  <a:rPr lang="en-US" altLang="zh-CN" sz="2000" b="1">
                    <a:solidFill>
                      <a:schemeClr val="lt1"/>
                    </a:solidFill>
                    <a:latin typeface="Inter" panose="02000503000000020004" charset="0"/>
                    <a:ea typeface="Inter" panose="02000503000000020004" charset="0"/>
                    <a:cs typeface="Inter" panose="02000503000000020004" charset="0"/>
                  </a:rPr>
                  <a:t>04</a:t>
                </a:r>
              </a:p>
            </p:txBody>
          </p:sp>
        </p:grpSp>
        <p:sp>
          <p:nvSpPr>
            <p:cNvPr id="130" name="文本框 129"/>
            <p:cNvSpPr txBox="1"/>
            <p:nvPr>
              <p:custDataLst>
                <p:tags r:id="rId5"/>
              </p:custDataLst>
            </p:nvPr>
          </p:nvSpPr>
          <p:spPr>
            <a:xfrm>
              <a:off x="7892" y="5090"/>
              <a:ext cx="4187" cy="1113"/>
            </a:xfrm>
            <a:prstGeom prst="rect">
              <a:avLst/>
            </a:prstGeom>
            <a:noFill/>
          </p:spPr>
          <p:txBody>
            <a:bodyPr wrap="square" rtlCol="0">
              <a:spAutoFit/>
            </a:bodyPr>
            <a:lstStyle/>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HISTOGRAMS PLOTTING</a:t>
              </a:r>
            </a:p>
          </p:txBody>
        </p:sp>
      </p:grpSp>
      <p:grpSp>
        <p:nvGrpSpPr>
          <p:cNvPr id="133" name="组合 132"/>
          <p:cNvGrpSpPr/>
          <p:nvPr/>
        </p:nvGrpSpPr>
        <p:grpSpPr>
          <a:xfrm>
            <a:off x="6935470" y="5615305"/>
            <a:ext cx="4737735" cy="720090"/>
            <a:chOff x="7704" y="4833"/>
            <a:chExt cx="7461" cy="1134"/>
          </a:xfrm>
        </p:grpSpPr>
        <p:sp>
          <p:nvSpPr>
            <p:cNvPr id="134" name="矩形 133"/>
            <p:cNvSpPr/>
            <p:nvPr/>
          </p:nvSpPr>
          <p:spPr>
            <a:xfrm>
              <a:off x="7704" y="4946"/>
              <a:ext cx="7461" cy="907"/>
            </a:xfrm>
            <a:prstGeom prst="rect">
              <a:avLst/>
            </a:prstGeom>
            <a:solidFill>
              <a:schemeClr val="accent1">
                <a:lumMod val="20000"/>
                <a:lumOff val="80000"/>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grpSp>
          <p:nvGrpSpPr>
            <p:cNvPr id="135" name="组合 134"/>
            <p:cNvGrpSpPr/>
            <p:nvPr/>
          </p:nvGrpSpPr>
          <p:grpSpPr>
            <a:xfrm>
              <a:off x="13898" y="4833"/>
              <a:ext cx="1073" cy="1134"/>
              <a:chOff x="5854" y="6813"/>
              <a:chExt cx="1073" cy="1134"/>
            </a:xfrm>
          </p:grpSpPr>
          <p:sp>
            <p:nvSpPr>
              <p:cNvPr id="136" name="矩形 135"/>
              <p:cNvSpPr/>
              <p:nvPr/>
            </p:nvSpPr>
            <p:spPr>
              <a:xfrm>
                <a:off x="5881" y="6813"/>
                <a:ext cx="1020" cy="1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Inter" panose="02000503000000020004" charset="0"/>
                </a:endParaRPr>
              </a:p>
            </p:txBody>
          </p:sp>
          <p:sp>
            <p:nvSpPr>
              <p:cNvPr id="137" name="文本框 136"/>
              <p:cNvSpPr txBox="1"/>
              <p:nvPr>
                <p:custDataLst>
                  <p:tags r:id="rId4"/>
                </p:custDataLst>
              </p:nvPr>
            </p:nvSpPr>
            <p:spPr>
              <a:xfrm>
                <a:off x="5854" y="7070"/>
                <a:ext cx="1073" cy="628"/>
              </a:xfrm>
              <a:prstGeom prst="rect">
                <a:avLst/>
              </a:prstGeom>
              <a:noFill/>
            </p:spPr>
            <p:txBody>
              <a:bodyPr wrap="square" rtlCol="0">
                <a:spAutoFit/>
              </a:bodyPr>
              <a:lstStyle/>
              <a:p>
                <a:pPr algn="ctr"/>
                <a:r>
                  <a:rPr lang="en-US" altLang="zh-CN" sz="2000" b="1">
                    <a:solidFill>
                      <a:schemeClr val="lt1"/>
                    </a:solidFill>
                    <a:latin typeface="Inter" panose="02000503000000020004" charset="0"/>
                    <a:ea typeface="Inter" panose="02000503000000020004" charset="0"/>
                    <a:cs typeface="Inter" panose="02000503000000020004" charset="0"/>
                  </a:rPr>
                  <a:t>05</a:t>
                </a:r>
              </a:p>
            </p:txBody>
          </p:sp>
        </p:grpSp>
        <p:sp>
          <p:nvSpPr>
            <p:cNvPr id="138" name="文本框 137"/>
            <p:cNvSpPr txBox="1"/>
            <p:nvPr>
              <p:custDataLst>
                <p:tags r:id="rId3"/>
              </p:custDataLst>
            </p:nvPr>
          </p:nvSpPr>
          <p:spPr>
            <a:xfrm>
              <a:off x="7892" y="5090"/>
              <a:ext cx="5777" cy="628"/>
            </a:xfrm>
            <a:prstGeom prst="rect">
              <a:avLst/>
            </a:prstGeom>
            <a:noFill/>
          </p:spPr>
          <p:txBody>
            <a:bodyPr wrap="square" rtlCol="0">
              <a:spAutoFit/>
            </a:bodyPr>
            <a:lstStyle/>
            <a:p>
              <a:pPr lvl="0" algn="l">
                <a:buClrTx/>
                <a:buSzTx/>
                <a:buFontTx/>
              </a:pPr>
              <a:r>
                <a:rPr lang="en-US" altLang="zh-CN" sz="2000" b="1">
                  <a:ln>
                    <a:noFill/>
                  </a:ln>
                  <a:solidFill>
                    <a:schemeClr val="accent1"/>
                  </a:solidFill>
                  <a:latin typeface="Inter" panose="02000503000000020004" charset="0"/>
                  <a:ea typeface="Inter" panose="02000503000000020004" charset="0"/>
                  <a:cs typeface="Inter" panose="02000503000000020004" charset="0"/>
                  <a:sym typeface="+mn-ea"/>
                </a:rPr>
                <a:t>CONCLUSION</a:t>
              </a:r>
            </a:p>
          </p:txBody>
        </p:sp>
      </p:grpSp>
      <p:sp>
        <p:nvSpPr>
          <p:cNvPr id="145" name="矩形 144"/>
          <p:cNvSpPr/>
          <p:nvPr/>
        </p:nvSpPr>
        <p:spPr>
          <a:xfrm>
            <a:off x="0" y="4737100"/>
            <a:ext cx="1099820" cy="21310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cxnSp>
        <p:nvCxnSpPr>
          <p:cNvPr id="6" name="直接连接符 5"/>
          <p:cNvCxnSpPr/>
          <p:nvPr>
            <p:custDataLst>
              <p:tags r:id="rId2"/>
            </p:custDataLst>
          </p:nvPr>
        </p:nvCxnSpPr>
        <p:spPr>
          <a:xfrm flipH="1">
            <a:off x="547370" y="5893435"/>
            <a:ext cx="5080" cy="422910"/>
          </a:xfrm>
          <a:prstGeom prst="line">
            <a:avLst/>
          </a:prstGeom>
          <a:ln w="12700">
            <a:solidFill>
              <a:schemeClr val="accent1"/>
            </a:solidFill>
            <a:tailEnd type="arrow" w="lg" len="med"/>
          </a:ln>
        </p:spPr>
        <p:style>
          <a:lnRef idx="1">
            <a:schemeClr val="accent1"/>
          </a:lnRef>
          <a:fillRef idx="0">
            <a:schemeClr val="accent1"/>
          </a:fillRef>
          <a:effectRef idx="0">
            <a:schemeClr val="accent1"/>
          </a:effectRef>
          <a:fontRef idx="minor">
            <a:schemeClr val="tx1"/>
          </a:fontRef>
        </p:style>
      </p:cxnSp>
      <p:pic>
        <p:nvPicPr>
          <p:cNvPr id="100" name="Content Placeholder 99"/>
          <p:cNvPicPr>
            <a:picLocks noGrp="1" noChangeAspect="1"/>
          </p:cNvPicPr>
          <p:nvPr>
            <p:ph sz="quarter" idx="13"/>
          </p:nvPr>
        </p:nvPicPr>
        <p:blipFill>
          <a:blip r:embed="rId16"/>
          <a:stretch>
            <a:fillRect/>
          </a:stretch>
        </p:blipFill>
        <p:spPr>
          <a:xfrm>
            <a:off x="0" y="1497965"/>
            <a:ext cx="5979795" cy="4022090"/>
          </a:xfrm>
          <a:prstGeom prst="rect">
            <a:avLst/>
          </a:prstGeom>
          <a:noFill/>
          <a:ln w="9525">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98" name="文本框 97"/>
          <p:cNvSpPr txBox="1"/>
          <p:nvPr/>
        </p:nvSpPr>
        <p:spPr>
          <a:xfrm>
            <a:off x="3665220" y="758190"/>
            <a:ext cx="4862195" cy="553085"/>
          </a:xfrm>
          <a:prstGeom prst="rect">
            <a:avLst/>
          </a:prstGeom>
          <a:noFill/>
        </p:spPr>
        <p:txBody>
          <a:bodyPr wrap="square" rtlCol="0">
            <a:spAutoFit/>
          </a:bodyPr>
          <a:lstStyle/>
          <a:p>
            <a:r>
              <a:rPr lang="en-US" altLang="zh-CN" sz="3000" b="1">
                <a:solidFill>
                  <a:schemeClr val="accent1">
                    <a:lumMod val="75000"/>
                  </a:schemeClr>
                </a:solidFill>
                <a:latin typeface="Times New Roman" panose="02020603050405020304" charset="0"/>
                <a:ea typeface="Inter" panose="02000503000000020004" charset="0"/>
                <a:cs typeface="Times New Roman" panose="02020603050405020304" charset="0"/>
              </a:rPr>
              <a:t>         </a:t>
            </a:r>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QUESTION</a:t>
            </a:r>
          </a:p>
        </p:txBody>
      </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710565" y="1261110"/>
            <a:ext cx="10673715" cy="5262245"/>
          </a:xfrm>
          <a:prstGeom prst="rect">
            <a:avLst/>
          </a:prstGeom>
          <a:noFill/>
        </p:spPr>
        <p:txBody>
          <a:bodyPr wrap="square" rtlCol="0">
            <a:spAutoFit/>
          </a:bodyPr>
          <a:lstStyle/>
          <a:p>
            <a:pPr algn="just">
              <a:lnSpc>
                <a:spcPct val="150000"/>
              </a:lnSpc>
            </a:pPr>
            <a:r>
              <a:rPr lang="en-US" sz="2800" b="1" dirty="0">
                <a:solidFill>
                  <a:srgbClr val="0D0D0D"/>
                </a:solidFill>
                <a:effectLst/>
                <a:latin typeface="Times New Roman" panose="02020603050405020304" charset="0"/>
                <a:cs typeface="Times New Roman" panose="02020603050405020304" charset="0"/>
                <a:sym typeface="+mn-ea"/>
              </a:rPr>
              <a:t>2</a:t>
            </a:r>
            <a:r>
              <a:rPr lang="en-US" sz="2800" dirty="0">
                <a:solidFill>
                  <a:srgbClr val="0D0D0D"/>
                </a:solidFill>
                <a:effectLst/>
                <a:latin typeface="Times New Roman" panose="02020603050405020304" charset="0"/>
                <a:cs typeface="Times New Roman" panose="02020603050405020304" charset="0"/>
                <a:sym typeface="+mn-ea"/>
              </a:rPr>
              <a:t>. </a:t>
            </a:r>
            <a:r>
              <a:rPr lang="en-US" sz="2800" b="1" dirty="0">
                <a:solidFill>
                  <a:srgbClr val="0D0D0D"/>
                </a:solidFill>
                <a:effectLst/>
                <a:latin typeface="Times New Roman" panose="02020603050405020304" charset="0"/>
                <a:cs typeface="Times New Roman" panose="02020603050405020304" charset="0"/>
                <a:sym typeface="+mn-ea"/>
              </a:rPr>
              <a:t>C</a:t>
            </a:r>
            <a:r>
              <a:rPr lang="en-US" sz="2800" dirty="0">
                <a:solidFill>
                  <a:srgbClr val="0D0D0D"/>
                </a:solidFill>
                <a:effectLst/>
                <a:latin typeface="Times New Roman" panose="02020603050405020304" charset="0"/>
                <a:cs typeface="Times New Roman" panose="02020603050405020304" charset="0"/>
                <a:sym typeface="+mn-ea"/>
              </a:rPr>
              <a:t>onsider 4-bit image of 4x4 dimension and perform the following operations [[10,12,8,9],[10,12,12,14],[12,13,10,9],[14,12,10,12] À)Apply histogram equalization to the image by rounding im</a:t>
            </a:r>
            <a:r>
              <a:rPr lang="en-US" sz="2800" dirty="0">
                <a:solidFill>
                  <a:srgbClr val="0D0D0D"/>
                </a:solidFill>
                <a:latin typeface="Times New Roman" panose="02020603050405020304" charset="0"/>
                <a:cs typeface="Times New Roman" panose="02020603050405020304" charset="0"/>
                <a:sym typeface="+mn-ea"/>
              </a:rPr>
              <a:t>a</a:t>
            </a:r>
            <a:r>
              <a:rPr lang="en-US" sz="2800" dirty="0">
                <a:solidFill>
                  <a:srgbClr val="0D0D0D"/>
                </a:solidFill>
                <a:effectLst/>
                <a:latin typeface="Times New Roman" panose="02020603050405020304" charset="0"/>
                <a:cs typeface="Times New Roman" panose="02020603050405020304" charset="0"/>
                <a:sym typeface="+mn-ea"/>
              </a:rPr>
              <a:t>ge pixels to integers. </a:t>
            </a:r>
            <a:endParaRPr lang="en-US" sz="2800" b="0" i="0" dirty="0">
              <a:solidFill>
                <a:srgbClr val="0D0D0D"/>
              </a:solidFill>
              <a:effectLst/>
              <a:latin typeface="Times New Roman" panose="02020603050405020304" charset="0"/>
              <a:cs typeface="Times New Roman" panose="02020603050405020304" charset="0"/>
            </a:endParaRPr>
          </a:p>
          <a:p>
            <a:pPr algn="just">
              <a:lnSpc>
                <a:spcPct val="150000"/>
              </a:lnSpc>
            </a:pPr>
            <a:r>
              <a:rPr lang="en-US" sz="2800" b="1" dirty="0">
                <a:solidFill>
                  <a:srgbClr val="0D0D0D"/>
                </a:solidFill>
                <a:effectLst/>
                <a:latin typeface="Times New Roman" panose="02020603050405020304" charset="0"/>
                <a:cs typeface="Times New Roman" panose="02020603050405020304" charset="0"/>
                <a:sym typeface="+mn-ea"/>
              </a:rPr>
              <a:t>B) S</a:t>
            </a:r>
            <a:r>
              <a:rPr lang="en-US" sz="2800" dirty="0">
                <a:solidFill>
                  <a:srgbClr val="0D0D0D"/>
                </a:solidFill>
                <a:effectLst/>
                <a:latin typeface="Times New Roman" panose="02020603050405020304" charset="0"/>
                <a:cs typeface="Times New Roman" panose="02020603050405020304" charset="0"/>
                <a:sym typeface="+mn-ea"/>
              </a:rPr>
              <a:t>ketch the histogram of the original image and histogram equalized image. </a:t>
            </a:r>
            <a:endParaRPr lang="en-US" sz="2800" b="0" i="0" dirty="0">
              <a:solidFill>
                <a:srgbClr val="0D0D0D"/>
              </a:solidFill>
              <a:effectLst/>
              <a:latin typeface="Times New Roman" panose="02020603050405020304" charset="0"/>
              <a:cs typeface="Times New Roman" panose="02020603050405020304" charset="0"/>
            </a:endParaRPr>
          </a:p>
          <a:p>
            <a:pPr algn="just">
              <a:lnSpc>
                <a:spcPct val="150000"/>
              </a:lnSpc>
            </a:pPr>
            <a:r>
              <a:rPr lang="en-US" sz="2800" b="1" dirty="0">
                <a:solidFill>
                  <a:srgbClr val="0D0D0D"/>
                </a:solidFill>
                <a:effectLst/>
                <a:latin typeface="Times New Roman" panose="02020603050405020304" charset="0"/>
                <a:cs typeface="Times New Roman" panose="02020603050405020304" charset="0"/>
                <a:sym typeface="+mn-ea"/>
              </a:rPr>
              <a:t>C) C</a:t>
            </a:r>
            <a:r>
              <a:rPr lang="en-US" sz="2800" dirty="0">
                <a:solidFill>
                  <a:srgbClr val="0D0D0D"/>
                </a:solidFill>
                <a:effectLst/>
                <a:latin typeface="Times New Roman" panose="02020603050405020304" charset="0"/>
                <a:cs typeface="Times New Roman" panose="02020603050405020304" charset="0"/>
                <a:sym typeface="+mn-ea"/>
              </a:rPr>
              <a:t>an you think of scenarios where histogram equalization might not be the most appropriate technique for contrast enhancement?</a:t>
            </a:r>
            <a:endParaRPr lang="en-IN" sz="2800" dirty="0">
              <a:latin typeface="Times New Roman" panose="02020603050405020304" charset="0"/>
              <a:cs typeface="Times New Roman" panose="02020603050405020304" charset="0"/>
            </a:endParaRPr>
          </a:p>
          <a:p>
            <a:pPr algn="just">
              <a:lnSpc>
                <a:spcPct val="150000"/>
              </a:lnSpc>
            </a:pPr>
            <a:endParaRPr lang="en-US" sz="280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98" name="文本框 97"/>
          <p:cNvSpPr txBox="1"/>
          <p:nvPr/>
        </p:nvSpPr>
        <p:spPr>
          <a:xfrm>
            <a:off x="3665220" y="708025"/>
            <a:ext cx="4862195" cy="553085"/>
          </a:xfrm>
          <a:prstGeom prst="rect">
            <a:avLst/>
          </a:prstGeom>
          <a:noFill/>
        </p:spPr>
        <p:txBody>
          <a:bodyPr wrap="square" rtlCol="0">
            <a:spAutoFit/>
          </a:bodyPr>
          <a:lstStyle/>
          <a:p>
            <a:r>
              <a:rPr lang="en-US" altLang="zh-CN" sz="3000" b="1">
                <a:solidFill>
                  <a:schemeClr val="accent1">
                    <a:lumMod val="75000"/>
                  </a:schemeClr>
                </a:solidFill>
                <a:latin typeface="Times New Roman" panose="02020603050405020304" charset="0"/>
                <a:ea typeface="Inter" panose="02000503000000020004" charset="0"/>
                <a:cs typeface="Times New Roman" panose="02020603050405020304" charset="0"/>
              </a:rPr>
              <a:t>     </a:t>
            </a:r>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INTRODUCTION</a:t>
            </a:r>
          </a:p>
        </p:txBody>
      </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710565" y="1176655"/>
            <a:ext cx="10673715" cy="5262245"/>
          </a:xfrm>
          <a:prstGeom prst="rect">
            <a:avLst/>
          </a:prstGeom>
          <a:noFill/>
        </p:spPr>
        <p:txBody>
          <a:bodyPr wrap="square" rtlCol="0">
            <a:spAutoFit/>
          </a:bodyPr>
          <a:lstStyle/>
          <a:p>
            <a:pPr marL="457200" indent="-457200" algn="just">
              <a:lnSpc>
                <a:spcPct val="150000"/>
              </a:lnSpc>
              <a:buFont typeface="Wingdings" panose="05000000000000000000" charset="0"/>
              <a:buChar char="Ø"/>
            </a:pPr>
            <a:r>
              <a:rPr lang="en-US" sz="2800" dirty="0">
                <a:solidFill>
                  <a:srgbClr val="0D0D0D"/>
                </a:solidFill>
                <a:latin typeface="Times New Roman" panose="02020603050405020304" charset="0"/>
                <a:cs typeface="Times New Roman" panose="02020603050405020304" charset="0"/>
                <a:sym typeface="+mn-ea"/>
              </a:rPr>
              <a:t>Histograms of an image are graphical representations of the distribution of pixel intensities within that image. They are often used in image processing and analysis to understand the tonal range, contrast, and brightness characteristics of an image.</a:t>
            </a:r>
          </a:p>
          <a:p>
            <a:pPr marL="457200" indent="-457200" algn="just">
              <a:lnSpc>
                <a:spcPct val="150000"/>
              </a:lnSpc>
              <a:buFont typeface="Wingdings" panose="05000000000000000000" charset="0"/>
              <a:buChar char="Ø"/>
            </a:pPr>
            <a:r>
              <a:rPr lang="en-US" sz="2800" dirty="0">
                <a:solidFill>
                  <a:srgbClr val="0D0D0D"/>
                </a:solidFill>
                <a:latin typeface="Times New Roman" panose="02020603050405020304" charset="0"/>
                <a:cs typeface="Times New Roman" panose="02020603050405020304" charset="0"/>
                <a:sym typeface="+mn-ea"/>
              </a:rPr>
              <a:t>In a graph, the horizontal axis of the graph is used to represent gray scale values whereas the vertical axis is used to represent the number of pixels . Black and dark areas are represented in the left side of the horizontal axis.</a:t>
            </a:r>
          </a:p>
        </p:txBody>
      </p:sp>
      <p:pic>
        <p:nvPicPr>
          <p:cNvPr id="4" name="Recorded Sound">
            <a:hlinkClick r:id="" action="ppaction://media"/>
            <a:extLst>
              <a:ext uri="{FF2B5EF4-FFF2-40B4-BE49-F238E27FC236}">
                <a16:creationId xmlns:a16="http://schemas.microsoft.com/office/drawing/2014/main" id="{B82CFC74-F451-B568-9BC6-23E21A6614D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0885963" y="5651023"/>
            <a:ext cx="487363" cy="4873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98" name="文本框 97"/>
          <p:cNvSpPr txBox="1"/>
          <p:nvPr/>
        </p:nvSpPr>
        <p:spPr>
          <a:xfrm>
            <a:off x="2287905" y="708025"/>
            <a:ext cx="6939280" cy="553085"/>
          </a:xfrm>
          <a:prstGeom prst="rect">
            <a:avLst/>
          </a:prstGeom>
          <a:noFill/>
        </p:spPr>
        <p:txBody>
          <a:bodyPr wrap="square" rtlCol="0">
            <a:spAutoFit/>
          </a:bodyPr>
          <a:lstStyle/>
          <a:p>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 APPLICATIONS OF HISTOGRAMS</a:t>
            </a:r>
          </a:p>
        </p:txBody>
      </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710565" y="1483360"/>
            <a:ext cx="10673715" cy="4523105"/>
          </a:xfrm>
          <a:prstGeom prst="rect">
            <a:avLst/>
          </a:prstGeom>
          <a:noFill/>
        </p:spPr>
        <p:txBody>
          <a:bodyPr wrap="square" rtlCol="0">
            <a:spAutoFit/>
          </a:bodyPr>
          <a:lstStyle/>
          <a:p>
            <a:pPr marL="457200" indent="-4572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Visualizing data</a:t>
            </a:r>
            <a:r>
              <a:rPr lang="en-IN" altLang="en-US" sz="2400" b="1" dirty="0">
                <a:solidFill>
                  <a:srgbClr val="0D0D0D"/>
                </a:solidFill>
                <a:latin typeface="Times New Roman" panose="02020603050405020304" charset="0"/>
                <a:cs typeface="Times New Roman" panose="02020603050405020304" charset="0"/>
                <a:sym typeface="+mn-ea"/>
              </a:rPr>
              <a:t> </a:t>
            </a:r>
            <a:r>
              <a:rPr lang="en-IN" altLang="en-US" sz="2400" dirty="0">
                <a:solidFill>
                  <a:srgbClr val="0D0D0D"/>
                </a:solidFill>
                <a:latin typeface="Times New Roman" panose="02020603050405020304" charset="0"/>
                <a:cs typeface="Times New Roman" panose="02020603050405020304" charset="0"/>
                <a:sym typeface="+mn-ea"/>
              </a:rPr>
              <a:t>: </a:t>
            </a:r>
            <a:r>
              <a:rPr lang="en-US" sz="2400" dirty="0">
                <a:solidFill>
                  <a:srgbClr val="0D0D0D"/>
                </a:solidFill>
                <a:latin typeface="Times New Roman" panose="02020603050405020304" charset="0"/>
                <a:cs typeface="Times New Roman" panose="02020603050405020304" charset="0"/>
                <a:sym typeface="+mn-ea"/>
              </a:rPr>
              <a:t>Histograms can display a large amount of data and the frequency of the data values. They can also show the number of observations that fall within each bin.</a:t>
            </a:r>
          </a:p>
          <a:p>
            <a:pPr marL="457200" indent="-4572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Medical Imaging</a:t>
            </a:r>
            <a:r>
              <a:rPr lang="en-US" sz="2400" dirty="0">
                <a:solidFill>
                  <a:srgbClr val="0D0D0D"/>
                </a:solidFill>
                <a:latin typeface="Times New Roman" panose="02020603050405020304" charset="0"/>
                <a:cs typeface="Times New Roman" panose="02020603050405020304" charset="0"/>
                <a:sym typeface="+mn-ea"/>
              </a:rPr>
              <a:t>: Histogram analysis is used for tissue characterization, tumor detection, and segmentation in medical images such as MRI and CT scans.</a:t>
            </a:r>
          </a:p>
          <a:p>
            <a:pPr marL="457200" indent="-4572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Video Surveillance</a:t>
            </a:r>
            <a:r>
              <a:rPr lang="en-US" sz="2400" dirty="0">
                <a:solidFill>
                  <a:srgbClr val="0D0D0D"/>
                </a:solidFill>
                <a:latin typeface="Times New Roman" panose="02020603050405020304" charset="0"/>
                <a:cs typeface="Times New Roman" panose="02020603050405020304" charset="0"/>
                <a:sym typeface="+mn-ea"/>
              </a:rPr>
              <a:t>: Histogram-based tracking algorithms are used to detect and track objects in real-time video streams, aiding in surveillance and security applications.</a:t>
            </a:r>
          </a:p>
        </p:txBody>
      </p:sp>
      <p:pic>
        <p:nvPicPr>
          <p:cNvPr id="4" name="Recorded Sound">
            <a:hlinkClick r:id="" action="ppaction://media"/>
            <a:extLst>
              <a:ext uri="{FF2B5EF4-FFF2-40B4-BE49-F238E27FC236}">
                <a16:creationId xmlns:a16="http://schemas.microsoft.com/office/drawing/2014/main" id="{15C52D58-FF92-9988-28D0-E22E085C434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0911046" y="5752623"/>
            <a:ext cx="487363" cy="4873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98" name="文本框 97"/>
          <p:cNvSpPr txBox="1"/>
          <p:nvPr/>
        </p:nvSpPr>
        <p:spPr>
          <a:xfrm>
            <a:off x="2287905" y="708025"/>
            <a:ext cx="6939280" cy="553085"/>
          </a:xfrm>
          <a:prstGeom prst="rect">
            <a:avLst/>
          </a:prstGeom>
          <a:noFill/>
        </p:spPr>
        <p:txBody>
          <a:bodyPr wrap="square" rtlCol="0">
            <a:spAutoFit/>
          </a:bodyPr>
          <a:lstStyle/>
          <a:p>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 HISTOGRAM  EQUALIZATION</a:t>
            </a:r>
          </a:p>
        </p:txBody>
      </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710565" y="1261110"/>
            <a:ext cx="10673715" cy="5631180"/>
          </a:xfrm>
          <a:prstGeom prst="rect">
            <a:avLst/>
          </a:prstGeom>
          <a:noFill/>
        </p:spPr>
        <p:txBody>
          <a:bodyPr wrap="square" rtlCol="0">
            <a:spAutoFit/>
          </a:bodyPr>
          <a:lstStyle/>
          <a:p>
            <a:pPr indent="0" algn="l">
              <a:lnSpc>
                <a:spcPct val="150000"/>
              </a:lnSpc>
              <a:buNone/>
            </a:pPr>
            <a:r>
              <a:rPr lang="en-US" sz="2400" dirty="0">
                <a:solidFill>
                  <a:srgbClr val="0D0D0D"/>
                </a:solidFill>
                <a:latin typeface="Times New Roman" panose="02020603050405020304" charset="0"/>
                <a:cs typeface="Times New Roman" panose="02020603050405020304" charset="0"/>
                <a:sym typeface="+mn-ea"/>
              </a:rPr>
              <a:t>Histogram equalization is a technique used in image processing to enhance the contrast of an image by adjusting the intensity distribution across the histogram.</a:t>
            </a:r>
            <a:br>
              <a:rPr lang="en-US" sz="2400" dirty="0">
                <a:solidFill>
                  <a:srgbClr val="0D0D0D"/>
                </a:solidFill>
                <a:latin typeface="Times New Roman" panose="02020603050405020304" charset="0"/>
                <a:cs typeface="Times New Roman" panose="02020603050405020304" charset="0"/>
                <a:sym typeface="+mn-ea"/>
              </a:rPr>
            </a:br>
            <a:r>
              <a:rPr lang="en-US" sz="2400" dirty="0">
                <a:solidFill>
                  <a:srgbClr val="0D0D0D"/>
                </a:solidFill>
                <a:latin typeface="Times New Roman" panose="02020603050405020304" charset="0"/>
                <a:cs typeface="Times New Roman" panose="02020603050405020304" charset="0"/>
                <a:sym typeface="+mn-ea"/>
              </a:rPr>
              <a:t>It is basically spreading out the intensity values which is widely used in various applications, including image enhancement, computer vision, and medical imaging, to improve the visibility of details and features in images.</a:t>
            </a:r>
          </a:p>
          <a:p>
            <a:pPr indent="0" algn="l">
              <a:lnSpc>
                <a:spcPct val="150000"/>
              </a:lnSpc>
              <a:buNone/>
            </a:pPr>
            <a:r>
              <a:rPr lang="en-US" sz="2400" dirty="0">
                <a:solidFill>
                  <a:srgbClr val="0D0D0D"/>
                </a:solidFill>
                <a:latin typeface="Times New Roman" panose="02020603050405020304" charset="0"/>
                <a:cs typeface="Times New Roman" panose="02020603050405020304" charset="0"/>
                <a:sym typeface="+mn-ea"/>
              </a:rPr>
              <a:t>There are two types of histogram equalization:</a:t>
            </a:r>
          </a:p>
          <a:p>
            <a:pPr marL="342900" indent="-3429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Global</a:t>
            </a:r>
            <a:r>
              <a:rPr lang="en-US" sz="2400" dirty="0">
                <a:solidFill>
                  <a:srgbClr val="0D0D0D"/>
                </a:solidFill>
                <a:latin typeface="Times New Roman" panose="02020603050405020304" charset="0"/>
                <a:cs typeface="Times New Roman" panose="02020603050405020304" charset="0"/>
                <a:sym typeface="+mn-ea"/>
              </a:rPr>
              <a:t>: Enhances the contrast of the whole image</a:t>
            </a:r>
          </a:p>
          <a:p>
            <a:pPr marL="342900" indent="-3429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Local</a:t>
            </a:r>
            <a:r>
              <a:rPr lang="en-US" sz="2400" dirty="0">
                <a:solidFill>
                  <a:srgbClr val="0D0D0D"/>
                </a:solidFill>
                <a:latin typeface="Times New Roman" panose="02020603050405020304" charset="0"/>
                <a:cs typeface="Times New Roman" panose="02020603050405020304" charset="0"/>
                <a:sym typeface="+mn-ea"/>
              </a:rPr>
              <a:t>: Enhances image details by applying different transformations to the same gray level at different places in the original image </a:t>
            </a:r>
          </a:p>
          <a:p>
            <a:pPr indent="0" algn="l">
              <a:lnSpc>
                <a:spcPct val="150000"/>
              </a:lnSpc>
              <a:buNone/>
            </a:pPr>
            <a:endParaRPr lang="en-US" sz="2400" dirty="0">
              <a:solidFill>
                <a:srgbClr val="0D0D0D"/>
              </a:solidFill>
              <a:latin typeface="Times New Roman" panose="02020603050405020304" charset="0"/>
              <a:cs typeface="Times New Roman" panose="02020603050405020304" charset="0"/>
              <a:sym typeface="+mn-ea"/>
            </a:endParaRPr>
          </a:p>
        </p:txBody>
      </p:sp>
      <p:pic>
        <p:nvPicPr>
          <p:cNvPr id="4" name="Recorded Sound">
            <a:hlinkClick r:id="" action="ppaction://media"/>
            <a:extLst>
              <a:ext uri="{FF2B5EF4-FFF2-40B4-BE49-F238E27FC236}">
                <a16:creationId xmlns:a16="http://schemas.microsoft.com/office/drawing/2014/main" id="{3E043811-41FB-0824-AE0B-DB22BE5A9E6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0911046" y="5752623"/>
            <a:ext cx="487363" cy="4873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98" name="文本框 97"/>
          <p:cNvSpPr txBox="1"/>
          <p:nvPr/>
        </p:nvSpPr>
        <p:spPr>
          <a:xfrm>
            <a:off x="1207135" y="708025"/>
            <a:ext cx="9726930" cy="553085"/>
          </a:xfrm>
          <a:prstGeom prst="rect">
            <a:avLst/>
          </a:prstGeom>
          <a:noFill/>
        </p:spPr>
        <p:txBody>
          <a:bodyPr wrap="square" rtlCol="0">
            <a:spAutoFit/>
          </a:bodyPr>
          <a:lstStyle/>
          <a:p>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 APPLICATIONS OF</a:t>
            </a:r>
            <a:r>
              <a:rPr lang="en-IN" altLang="en-US"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 </a:t>
            </a:r>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HISTOGRAM  EQUALIZATION</a:t>
            </a:r>
          </a:p>
        </p:txBody>
      </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710565" y="1367155"/>
            <a:ext cx="10673715" cy="4523105"/>
          </a:xfrm>
          <a:prstGeom prst="rect">
            <a:avLst/>
          </a:prstGeom>
          <a:noFill/>
        </p:spPr>
        <p:txBody>
          <a:bodyPr wrap="square" rtlCol="0">
            <a:spAutoFit/>
          </a:bodyPr>
          <a:lstStyle/>
          <a:p>
            <a:pPr marL="342900" indent="-3429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Satellite Imaging:</a:t>
            </a:r>
            <a:r>
              <a:rPr lang="en-US" sz="2400" dirty="0">
                <a:solidFill>
                  <a:srgbClr val="0D0D0D"/>
                </a:solidFill>
                <a:latin typeface="Times New Roman" panose="02020603050405020304" charset="0"/>
                <a:cs typeface="Times New Roman" panose="02020603050405020304" charset="0"/>
                <a:sym typeface="+mn-ea"/>
              </a:rPr>
              <a:t> Enhances the quality of satellite images by equalizing histograms to improve the detection of terrain features and land use patterns.</a:t>
            </a:r>
          </a:p>
          <a:p>
            <a:pPr marL="342900" indent="-3429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Face Recognition:</a:t>
            </a:r>
            <a:r>
              <a:rPr lang="en-US" sz="2400" dirty="0">
                <a:solidFill>
                  <a:srgbClr val="0D0D0D"/>
                </a:solidFill>
                <a:latin typeface="Times New Roman" panose="02020603050405020304" charset="0"/>
                <a:cs typeface="Times New Roman" panose="02020603050405020304" charset="0"/>
                <a:sym typeface="+mn-ea"/>
              </a:rPr>
              <a:t> Histogram equalization enhances facial features in images, facilitating more accurate face recognition in security and authentication systems.</a:t>
            </a:r>
          </a:p>
          <a:p>
            <a:pPr marL="342900" indent="-3429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Medical Imaging</a:t>
            </a:r>
            <a:r>
              <a:rPr lang="en-US" sz="2400" dirty="0">
                <a:solidFill>
                  <a:srgbClr val="0D0D0D"/>
                </a:solidFill>
                <a:latin typeface="Times New Roman" panose="02020603050405020304" charset="0"/>
                <a:cs typeface="Times New Roman" panose="02020603050405020304" charset="0"/>
                <a:sym typeface="+mn-ea"/>
              </a:rPr>
              <a:t>: Histogram equalization enhances the contrast of medical images, aiding in the visualization of subtle details for diagnosis.</a:t>
            </a:r>
          </a:p>
          <a:p>
            <a:pPr marL="342900" indent="-342900" algn="l">
              <a:lnSpc>
                <a:spcPct val="150000"/>
              </a:lnSpc>
              <a:buFont typeface="Wingdings" panose="05000000000000000000" charset="0"/>
              <a:buChar char="Ø"/>
            </a:pPr>
            <a:r>
              <a:rPr lang="en-US" sz="2400" b="1" dirty="0">
                <a:solidFill>
                  <a:srgbClr val="0D0D0D"/>
                </a:solidFill>
                <a:latin typeface="Times New Roman" panose="02020603050405020304" charset="0"/>
                <a:cs typeface="Times New Roman" panose="02020603050405020304" charset="0"/>
                <a:sym typeface="+mn-ea"/>
              </a:rPr>
              <a:t>Surveillance Systems:</a:t>
            </a:r>
            <a:r>
              <a:rPr lang="en-US" sz="2400" dirty="0">
                <a:solidFill>
                  <a:srgbClr val="0D0D0D"/>
                </a:solidFill>
                <a:latin typeface="Times New Roman" panose="02020603050405020304" charset="0"/>
                <a:cs typeface="Times New Roman" panose="02020603050405020304" charset="0"/>
                <a:sym typeface="+mn-ea"/>
              </a:rPr>
              <a:t> Improves the visibility of objects in surveillance footage by equalizing the histogram to reveal details in low-light or high-contrast scenes.</a:t>
            </a:r>
          </a:p>
        </p:txBody>
      </p:sp>
      <p:pic>
        <p:nvPicPr>
          <p:cNvPr id="4" name="Recorded Sound">
            <a:hlinkClick r:id="" action="ppaction://media"/>
            <a:extLst>
              <a:ext uri="{FF2B5EF4-FFF2-40B4-BE49-F238E27FC236}">
                <a16:creationId xmlns:a16="http://schemas.microsoft.com/office/drawing/2014/main" id="{B7C95348-0651-4875-AD95-8AC2EA4E657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0950892" y="5811678"/>
            <a:ext cx="487363" cy="4873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6840" y="0"/>
            <a:ext cx="12192000" cy="6858000"/>
            <a:chOff x="0" y="0"/>
            <a:chExt cx="19200" cy="10800"/>
          </a:xfrm>
        </p:grpSpPr>
        <p:sp>
          <p:nvSpPr>
            <p:cNvPr id="3" name="矩形 2"/>
            <p:cNvSpPr/>
            <p:nvPr/>
          </p:nvSpPr>
          <p:spPr>
            <a:xfrm>
              <a:off x="0" y="0"/>
              <a:ext cx="192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5" name="矩形 4"/>
            <p:cNvSpPr/>
            <p:nvPr/>
          </p:nvSpPr>
          <p:spPr>
            <a:xfrm>
              <a:off x="448" y="340"/>
              <a:ext cx="18306" cy="1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buClrTx/>
                <a:buSzTx/>
                <a:buFontTx/>
              </a:pPr>
              <a:endParaRPr lang="zh-CN" altLang="en-US">
                <a:cs typeface="Inter" panose="02000503000000020004" charset="0"/>
              </a:endParaRPr>
            </a:p>
          </p:txBody>
        </p:sp>
        <p:sp>
          <p:nvSpPr>
            <p:cNvPr id="44" name="矩形 43"/>
            <p:cNvSpPr/>
            <p:nvPr/>
          </p:nvSpPr>
          <p:spPr>
            <a:xfrm>
              <a:off x="920" y="839"/>
              <a:ext cx="17362" cy="9122"/>
            </a:xfrm>
            <a:prstGeom prst="rect">
              <a:avLst/>
            </a:prstGeom>
            <a:noFill/>
            <a:ln w="47625" cap="rnd" cmpd="sng">
              <a:solidFill>
                <a:schemeClr val="accent1">
                  <a:alpha val="8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Inter" panose="02000503000000020004" charset="0"/>
                <a:sym typeface="+mn-ea"/>
              </a:endParaRPr>
            </a:p>
          </p:txBody>
        </p:sp>
      </p:grpSp>
      <p:sp>
        <p:nvSpPr>
          <p:cNvPr id="98" name="文本框 97"/>
          <p:cNvSpPr txBox="1"/>
          <p:nvPr/>
        </p:nvSpPr>
        <p:spPr>
          <a:xfrm>
            <a:off x="4270375" y="708025"/>
            <a:ext cx="2445385" cy="553085"/>
          </a:xfrm>
          <a:prstGeom prst="rect">
            <a:avLst/>
          </a:prstGeom>
          <a:noFill/>
        </p:spPr>
        <p:txBody>
          <a:bodyPr wrap="square" rtlCol="0">
            <a:spAutoFit/>
          </a:bodyPr>
          <a:lstStyle/>
          <a:p>
            <a:r>
              <a:rPr lang="en-US" altLang="zh-CN" sz="3000" b="1" u="sng">
                <a:solidFill>
                  <a:schemeClr val="accent1">
                    <a:lumMod val="75000"/>
                  </a:schemeClr>
                </a:solidFill>
                <a:latin typeface="Times New Roman" panose="02020603050405020304" charset="0"/>
                <a:ea typeface="Inter" panose="02000503000000020004" charset="0"/>
                <a:cs typeface="Times New Roman" panose="02020603050405020304" charset="0"/>
              </a:rPr>
              <a:t>SOLUTION</a:t>
            </a:r>
          </a:p>
        </p:txBody>
      </p:sp>
      <p:sp>
        <p:nvSpPr>
          <p:cNvPr id="2" name="Text Box 1"/>
          <p:cNvSpPr txBox="1"/>
          <p:nvPr/>
        </p:nvSpPr>
        <p:spPr>
          <a:xfrm>
            <a:off x="869315" y="1261110"/>
            <a:ext cx="10260330" cy="368300"/>
          </a:xfrm>
          <a:prstGeom prst="rect">
            <a:avLst/>
          </a:prstGeom>
          <a:noFill/>
        </p:spPr>
        <p:txBody>
          <a:bodyPr wrap="square" rtlCol="0">
            <a:spAutoFit/>
          </a:bodyPr>
          <a:lstStyle/>
          <a:p>
            <a:endParaRPr lang="en-US"/>
          </a:p>
        </p:txBody>
      </p:sp>
      <p:sp>
        <p:nvSpPr>
          <p:cNvPr id="24" name="Text Box 23"/>
          <p:cNvSpPr txBox="1"/>
          <p:nvPr/>
        </p:nvSpPr>
        <p:spPr>
          <a:xfrm>
            <a:off x="710565" y="1515745"/>
            <a:ext cx="10673715" cy="4523105"/>
          </a:xfrm>
          <a:prstGeom prst="rect">
            <a:avLst/>
          </a:prstGeom>
          <a:noFill/>
        </p:spPr>
        <p:txBody>
          <a:bodyPr wrap="square" rtlCol="0">
            <a:spAutoFit/>
          </a:bodyPr>
          <a:lstStyle/>
          <a:p>
            <a:pPr algn="l">
              <a:lnSpc>
                <a:spcPct val="150000"/>
              </a:lnSpc>
            </a:pPr>
            <a:r>
              <a:rPr lang="en-US" sz="2400" dirty="0">
                <a:solidFill>
                  <a:srgbClr val="0D0D0D"/>
                </a:solidFill>
                <a:effectLst/>
                <a:latin typeface="Times New Roman" panose="02020603050405020304" charset="0"/>
                <a:cs typeface="Times New Roman" panose="02020603050405020304" charset="0"/>
                <a:sym typeface="+mn-ea"/>
              </a:rPr>
              <a:t>A) To perform histogram equalization on the given 4x4 image, we'll follow these steps:</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r>
              <a:rPr lang="en-IN" altLang="en-US" sz="2400" dirty="0">
                <a:solidFill>
                  <a:srgbClr val="0D0D0D"/>
                </a:solidFill>
                <a:effectLst/>
                <a:latin typeface="Times New Roman" panose="02020603050405020304" charset="0"/>
                <a:cs typeface="Times New Roman" panose="02020603050405020304" charset="0"/>
                <a:sym typeface="+mn-ea"/>
              </a:rPr>
              <a:t>Plot the Histogram of given Image.</a:t>
            </a:r>
          </a:p>
          <a:p>
            <a:pPr algn="l">
              <a:lnSpc>
                <a:spcPct val="150000"/>
              </a:lnSpc>
              <a:buFont typeface="+mj-lt"/>
              <a:buAutoNum type="arabicPeriod"/>
            </a:pPr>
            <a:r>
              <a:rPr lang="en-IN" altLang="en-US" sz="2400" dirty="0">
                <a:solidFill>
                  <a:srgbClr val="0D0D0D"/>
                </a:solidFill>
                <a:effectLst/>
                <a:latin typeface="Times New Roman" panose="02020603050405020304" charset="0"/>
                <a:cs typeface="Times New Roman" panose="02020603050405020304" charset="0"/>
                <a:sym typeface="+mn-ea"/>
              </a:rPr>
              <a:t>Tabulate the gray levels and their intensities in the original Image.</a:t>
            </a:r>
          </a:p>
          <a:p>
            <a:pPr algn="l">
              <a:lnSpc>
                <a:spcPct val="150000"/>
              </a:lnSpc>
              <a:buFont typeface="+mj-lt"/>
              <a:buAutoNum type="arabicPeriod"/>
            </a:pPr>
            <a:r>
              <a:rPr lang="en-US" sz="2400" dirty="0">
                <a:solidFill>
                  <a:srgbClr val="0D0D0D"/>
                </a:solidFill>
                <a:effectLst/>
                <a:latin typeface="Times New Roman" panose="02020603050405020304" charset="0"/>
                <a:cs typeface="Times New Roman" panose="02020603050405020304" charset="0"/>
                <a:sym typeface="+mn-ea"/>
              </a:rPr>
              <a:t>Compute the cum</a:t>
            </a:r>
            <a:r>
              <a:rPr lang="en-IN" altLang="en-US" sz="2400" dirty="0">
                <a:solidFill>
                  <a:srgbClr val="0D0D0D"/>
                </a:solidFill>
                <a:effectLst/>
                <a:latin typeface="Times New Roman" panose="02020603050405020304" charset="0"/>
                <a:cs typeface="Times New Roman" panose="02020603050405020304" charset="0"/>
                <a:sym typeface="+mn-ea"/>
              </a:rPr>
              <a:t>m</a:t>
            </a:r>
            <a:r>
              <a:rPr lang="en-US" sz="2400" dirty="0">
                <a:solidFill>
                  <a:srgbClr val="0D0D0D"/>
                </a:solidFill>
                <a:effectLst/>
                <a:latin typeface="Times New Roman" panose="02020603050405020304" charset="0"/>
                <a:cs typeface="Times New Roman" panose="02020603050405020304" charset="0"/>
                <a:sym typeface="+mn-ea"/>
              </a:rPr>
              <a:t>ulative </a:t>
            </a:r>
            <a:r>
              <a:rPr lang="en-IN" altLang="en-US" sz="2400" dirty="0">
                <a:solidFill>
                  <a:srgbClr val="0D0D0D"/>
                </a:solidFill>
                <a:effectLst/>
                <a:latin typeface="Times New Roman" panose="02020603050405020304" charset="0"/>
                <a:cs typeface="Times New Roman" panose="02020603050405020304" charset="0"/>
                <a:sym typeface="+mn-ea"/>
              </a:rPr>
              <a:t>sum</a:t>
            </a:r>
            <a:r>
              <a:rPr lang="en-US" sz="2400" dirty="0">
                <a:solidFill>
                  <a:srgbClr val="0D0D0D"/>
                </a:solidFill>
                <a:effectLst/>
                <a:latin typeface="Times New Roman" panose="02020603050405020304" charset="0"/>
                <a:cs typeface="Times New Roman" panose="02020603050405020304" charset="0"/>
                <a:sym typeface="+mn-ea"/>
              </a:rPr>
              <a:t> of the </a:t>
            </a:r>
            <a:r>
              <a:rPr lang="en-IN" altLang="en-US" sz="2400" dirty="0">
                <a:solidFill>
                  <a:srgbClr val="0D0D0D"/>
                </a:solidFill>
                <a:effectLst/>
                <a:latin typeface="Times New Roman" panose="02020603050405020304" charset="0"/>
                <a:cs typeface="Times New Roman" panose="02020603050405020304" charset="0"/>
                <a:sym typeface="+mn-ea"/>
              </a:rPr>
              <a:t>intensity values</a:t>
            </a:r>
            <a:r>
              <a:rPr lang="en-US" sz="2400" dirty="0">
                <a:solidFill>
                  <a:srgbClr val="0D0D0D"/>
                </a:solidFill>
                <a:effectLst/>
                <a:latin typeface="Times New Roman" panose="02020603050405020304" charset="0"/>
                <a:cs typeface="Times New Roman" panose="02020603050405020304" charset="0"/>
                <a:sym typeface="+mn-ea"/>
              </a:rPr>
              <a:t>.</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r>
              <a:rPr lang="en-IN" altLang="en-US" sz="2400" dirty="0">
                <a:solidFill>
                  <a:srgbClr val="0D0D0D"/>
                </a:solidFill>
                <a:effectLst/>
                <a:latin typeface="Times New Roman" panose="02020603050405020304" charset="0"/>
                <a:cs typeface="Times New Roman" panose="02020603050405020304" charset="0"/>
                <a:sym typeface="+mn-ea"/>
              </a:rPr>
              <a:t>Now divide the cummulative sum with the total no.of pixels </a:t>
            </a:r>
            <a:r>
              <a:rPr lang="en-US" sz="2400" dirty="0">
                <a:solidFill>
                  <a:srgbClr val="0D0D0D"/>
                </a:solidFill>
                <a:effectLst/>
                <a:latin typeface="Times New Roman" panose="02020603050405020304" charset="0"/>
                <a:cs typeface="Times New Roman" panose="02020603050405020304" charset="0"/>
                <a:sym typeface="+mn-ea"/>
              </a:rPr>
              <a:t>.</a:t>
            </a:r>
            <a:endParaRPr lang="en-US" sz="2400" b="0" i="0" dirty="0">
              <a:solidFill>
                <a:srgbClr val="0D0D0D"/>
              </a:solidFill>
              <a:effectLst/>
              <a:latin typeface="Times New Roman" panose="02020603050405020304" charset="0"/>
              <a:cs typeface="Times New Roman" panose="02020603050405020304" charset="0"/>
            </a:endParaRPr>
          </a:p>
          <a:p>
            <a:pPr algn="l">
              <a:lnSpc>
                <a:spcPct val="150000"/>
              </a:lnSpc>
              <a:buFont typeface="+mj-lt"/>
              <a:buAutoNum type="arabicPeriod"/>
            </a:pPr>
            <a:r>
              <a:rPr lang="en-IN" altLang="en-US" sz="2400" dirty="0">
                <a:solidFill>
                  <a:srgbClr val="0D0D0D"/>
                </a:solidFill>
                <a:effectLst/>
                <a:latin typeface="Times New Roman" panose="02020603050405020304" charset="0"/>
                <a:cs typeface="Times New Roman" panose="02020603050405020304" charset="0"/>
                <a:sym typeface="+mn-ea"/>
              </a:rPr>
              <a:t>Multiply the individual result with the Max Gray Level.</a:t>
            </a:r>
          </a:p>
          <a:p>
            <a:pPr algn="l">
              <a:lnSpc>
                <a:spcPct val="150000"/>
              </a:lnSpc>
              <a:buFont typeface="+mj-lt"/>
              <a:buAutoNum type="arabicPeriod"/>
            </a:pPr>
            <a:r>
              <a:rPr lang="en-US" sz="2400" dirty="0">
                <a:solidFill>
                  <a:srgbClr val="0D0D0D"/>
                </a:solidFill>
                <a:effectLst/>
                <a:latin typeface="Times New Roman" panose="02020603050405020304" charset="0"/>
                <a:cs typeface="Times New Roman" panose="02020603050405020304" charset="0"/>
                <a:sym typeface="+mn-ea"/>
              </a:rPr>
              <a:t>Round the equalized intensities to integers.</a:t>
            </a:r>
            <a:endParaRPr lang="en-US" sz="2400" dirty="0">
              <a:solidFill>
                <a:srgbClr val="0D0D0D"/>
              </a:solidFill>
              <a:latin typeface="Times New Roman" panose="02020603050405020304" charset="0"/>
              <a:cs typeface="Times New Roman" panose="02020603050405020304" charset="0"/>
              <a:sym typeface="+mn-ea"/>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ec869cb-39df-47f7-bafd-83dfc5d94b62"/>
  <p:tag name="COMMONDATA" val="eyJoZGlkIjoiMmNmYmEwOWQ4Y2Q0M2IxMGZkNjI4ZjhkZDQyNzg1OTY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4"/>
  <p:tag name="KSO_WM_UNIT_FILL_TYPE" val="1"/>
  <p:tag name="KSO_WM_UNIT_TEXT_FILL_FORE_SCHEMECOLOR_INDEX_BRIGHTNESS" val="-0.35"/>
  <p:tag name="KSO_WM_UNIT_TEXT_FILL_FORE_SCHEMECOLOR_INDEX" val="14"/>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ORE_SCHEMECOLOR_INDEX" val="14"/>
  <p:tag name="KSO_WM_UNIT_LINE_FILL_TYPE" val="2"/>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62BAB8"/>
      </a:dk2>
      <a:lt2>
        <a:srgbClr val="EDFAFA"/>
      </a:lt2>
      <a:accent1>
        <a:srgbClr val="62BAB8"/>
      </a:accent1>
      <a:accent2>
        <a:srgbClr val="7EC4B4"/>
      </a:accent2>
      <a:accent3>
        <a:srgbClr val="B3E8C3"/>
      </a:accent3>
      <a:accent4>
        <a:srgbClr val="6FB696"/>
      </a:accent4>
      <a:accent5>
        <a:srgbClr val="649A9F"/>
      </a:accent5>
      <a:accent6>
        <a:srgbClr val="AEDCF3"/>
      </a:accent6>
      <a:hlink>
        <a:srgbClr val="5FCBFB"/>
      </a:hlink>
      <a:folHlink>
        <a:srgbClr val="B759BC"/>
      </a:folHlink>
    </a:clrScheme>
    <a:fontScheme name="自定义 9">
      <a:majorFont>
        <a:latin typeface="Inter"/>
        <a:ea typeface="Inter"/>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1036</Words>
  <Application>Microsoft Office PowerPoint</Application>
  <PresentationFormat>Widescreen</PresentationFormat>
  <Paragraphs>164</Paragraphs>
  <Slides>16</Slides>
  <Notes>0</Notes>
  <HiddenSlides>0</HiddenSlides>
  <MMClips>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Inter</vt:lpstr>
      <vt:lpstr>Arial</vt:lpstr>
      <vt:lpstr>Times New Roman</vt:lpstr>
      <vt:lpstr>Wingdings</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Eswar Kalwa</dc:creator>
  <cp:lastModifiedBy>Eswar Kalwa</cp:lastModifiedBy>
  <cp:revision>169</cp:revision>
  <dcterms:created xsi:type="dcterms:W3CDTF">2019-06-19T02:08:00Z</dcterms:created>
  <dcterms:modified xsi:type="dcterms:W3CDTF">2024-03-03T12:02:20Z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FB83384F737345C1B4A253A4D6436939_12</vt:lpwstr>
  </property>
</Properties>
</file>